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68" r:id="rId4"/>
    <p:sldId id="271" r:id="rId5"/>
    <p:sldId id="272" r:id="rId6"/>
    <p:sldId id="273" r:id="rId7"/>
    <p:sldId id="274" r:id="rId8"/>
    <p:sldId id="275" r:id="rId9"/>
    <p:sldId id="276" r:id="rId10"/>
    <p:sldId id="277" r:id="rId11"/>
  </p:sldIdLst>
  <p:sldSz cx="30264100" cy="21374100"/>
  <p:notesSz cx="6858000" cy="9144000"/>
  <p:embeddedFontLst>
    <p:embeddedFont>
      <p:font typeface="Calibri (MS) Light" panose="020B0604020202020204" charset="0"/>
      <p:regular r:id="rId12"/>
    </p:embeddedFont>
    <p:embeddedFont>
      <p:font typeface="Comic Sans Italics" panose="020B0604020202020204" charset="0"/>
      <p:regular r:id="rId13"/>
    </p:embeddedFont>
    <p:embeddedFont>
      <p:font typeface="IBM Plex Sans" panose="020B0503050203000203" pitchFamily="34" charset="0"/>
      <p:regular r:id="rId14"/>
    </p:embeddedFont>
    <p:embeddedFont>
      <p:font typeface="Montserrat" panose="00000500000000000000" pitchFamily="2" charset="0"/>
      <p:regular r:id="rId15"/>
    </p:embeddedFont>
    <p:embeddedFont>
      <p:font typeface="Montserrat Bold" panose="00000800000000000000" charset="0"/>
      <p:regular r:id="rId16"/>
    </p:embeddedFont>
    <p:embeddedFont>
      <p:font typeface="Open Sans" panose="020B0606030504020204" pitchFamily="34" charset="0"/>
      <p:regular r:id="rId17"/>
    </p:embeddedFont>
    <p:embeddedFont>
      <p:font typeface="Tahoma" panose="020B0604030504040204" pitchFamily="3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4" d="100"/>
          <a:sy n="34" d="100"/>
        </p:scale>
        <p:origin x="162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Hunt" userId="2771fb8c-59ec-4e3c-b049-e0361d5c655d" providerId="ADAL" clId="{685FE39C-5689-4112-B2A8-66957FF40B36}"/>
    <pc:docChg chg="undo custSel addSld delSld">
      <pc:chgData name="Nathan  Hunt" userId="2771fb8c-59ec-4e3c-b049-e0361d5c655d" providerId="ADAL" clId="{685FE39C-5689-4112-B2A8-66957FF40B36}" dt="2024-08-14T15:32:23.815" v="16" actId="47"/>
      <pc:docMkLst>
        <pc:docMk/>
      </pc:docMkLst>
      <pc:sldChg chg="del">
        <pc:chgData name="Nathan  Hunt" userId="2771fb8c-59ec-4e3c-b049-e0361d5c655d" providerId="ADAL" clId="{685FE39C-5689-4112-B2A8-66957FF40B36}" dt="2024-08-14T15:31:38.398" v="0" actId="47"/>
        <pc:sldMkLst>
          <pc:docMk/>
          <pc:sldMk cId="0" sldId="256"/>
        </pc:sldMkLst>
      </pc:sldChg>
      <pc:sldChg chg="del">
        <pc:chgData name="Nathan  Hunt" userId="2771fb8c-59ec-4e3c-b049-e0361d5c655d" providerId="ADAL" clId="{685FE39C-5689-4112-B2A8-66957FF40B36}" dt="2024-08-14T15:31:39.269" v="1" actId="47"/>
        <pc:sldMkLst>
          <pc:docMk/>
          <pc:sldMk cId="0" sldId="257"/>
        </pc:sldMkLst>
      </pc:sldChg>
      <pc:sldChg chg="del">
        <pc:chgData name="Nathan  Hunt" userId="2771fb8c-59ec-4e3c-b049-e0361d5c655d" providerId="ADAL" clId="{685FE39C-5689-4112-B2A8-66957FF40B36}" dt="2024-08-14T15:31:39.916" v="2" actId="47"/>
        <pc:sldMkLst>
          <pc:docMk/>
          <pc:sldMk cId="0" sldId="258"/>
        </pc:sldMkLst>
      </pc:sldChg>
      <pc:sldChg chg="del">
        <pc:chgData name="Nathan  Hunt" userId="2771fb8c-59ec-4e3c-b049-e0361d5c655d" providerId="ADAL" clId="{685FE39C-5689-4112-B2A8-66957FF40B36}" dt="2024-08-14T15:31:40.440" v="3" actId="47"/>
        <pc:sldMkLst>
          <pc:docMk/>
          <pc:sldMk cId="0" sldId="259"/>
        </pc:sldMkLst>
      </pc:sldChg>
      <pc:sldChg chg="del">
        <pc:chgData name="Nathan  Hunt" userId="2771fb8c-59ec-4e3c-b049-e0361d5c655d" providerId="ADAL" clId="{685FE39C-5689-4112-B2A8-66957FF40B36}" dt="2024-08-14T15:31:41.104" v="4" actId="47"/>
        <pc:sldMkLst>
          <pc:docMk/>
          <pc:sldMk cId="0" sldId="260"/>
        </pc:sldMkLst>
      </pc:sldChg>
      <pc:sldChg chg="del">
        <pc:chgData name="Nathan  Hunt" userId="2771fb8c-59ec-4e3c-b049-e0361d5c655d" providerId="ADAL" clId="{685FE39C-5689-4112-B2A8-66957FF40B36}" dt="2024-08-14T15:31:42.697" v="5" actId="47"/>
        <pc:sldMkLst>
          <pc:docMk/>
          <pc:sldMk cId="0" sldId="261"/>
        </pc:sldMkLst>
      </pc:sldChg>
      <pc:sldChg chg="del">
        <pc:chgData name="Nathan  Hunt" userId="2771fb8c-59ec-4e3c-b049-e0361d5c655d" providerId="ADAL" clId="{685FE39C-5689-4112-B2A8-66957FF40B36}" dt="2024-08-14T15:31:43.469" v="6" actId="47"/>
        <pc:sldMkLst>
          <pc:docMk/>
          <pc:sldMk cId="0" sldId="262"/>
        </pc:sldMkLst>
      </pc:sldChg>
      <pc:sldChg chg="del">
        <pc:chgData name="Nathan  Hunt" userId="2771fb8c-59ec-4e3c-b049-e0361d5c655d" providerId="ADAL" clId="{685FE39C-5689-4112-B2A8-66957FF40B36}" dt="2024-08-14T15:31:44.225" v="7" actId="47"/>
        <pc:sldMkLst>
          <pc:docMk/>
          <pc:sldMk cId="0" sldId="263"/>
        </pc:sldMkLst>
      </pc:sldChg>
      <pc:sldChg chg="del">
        <pc:chgData name="Nathan  Hunt" userId="2771fb8c-59ec-4e3c-b049-e0361d5c655d" providerId="ADAL" clId="{685FE39C-5689-4112-B2A8-66957FF40B36}" dt="2024-08-14T15:31:44.711" v="8" actId="47"/>
        <pc:sldMkLst>
          <pc:docMk/>
          <pc:sldMk cId="0" sldId="264"/>
        </pc:sldMkLst>
      </pc:sldChg>
      <pc:sldChg chg="del">
        <pc:chgData name="Nathan  Hunt" userId="2771fb8c-59ec-4e3c-b049-e0361d5c655d" providerId="ADAL" clId="{685FE39C-5689-4112-B2A8-66957FF40B36}" dt="2024-08-14T15:31:45.607" v="9" actId="47"/>
        <pc:sldMkLst>
          <pc:docMk/>
          <pc:sldMk cId="0" sldId="265"/>
        </pc:sldMkLst>
      </pc:sldChg>
      <pc:sldChg chg="del">
        <pc:chgData name="Nathan  Hunt" userId="2771fb8c-59ec-4e3c-b049-e0361d5c655d" providerId="ADAL" clId="{685FE39C-5689-4112-B2A8-66957FF40B36}" dt="2024-08-14T15:31:57.947" v="12" actId="47"/>
        <pc:sldMkLst>
          <pc:docMk/>
          <pc:sldMk cId="0" sldId="266"/>
        </pc:sldMkLst>
      </pc:sldChg>
      <pc:sldChg chg="del">
        <pc:chgData name="Nathan  Hunt" userId="2771fb8c-59ec-4e3c-b049-e0361d5c655d" providerId="ADAL" clId="{685FE39C-5689-4112-B2A8-66957FF40B36}" dt="2024-08-14T15:31:56.991" v="11" actId="47"/>
        <pc:sldMkLst>
          <pc:docMk/>
          <pc:sldMk cId="0" sldId="267"/>
        </pc:sldMkLst>
      </pc:sldChg>
      <pc:sldChg chg="del">
        <pc:chgData name="Nathan  Hunt" userId="2771fb8c-59ec-4e3c-b049-e0361d5c655d" providerId="ADAL" clId="{685FE39C-5689-4112-B2A8-66957FF40B36}" dt="2024-08-14T15:31:48.399" v="10" actId="47"/>
        <pc:sldMkLst>
          <pc:docMk/>
          <pc:sldMk cId="0" sldId="269"/>
        </pc:sldMkLst>
      </pc:sldChg>
      <pc:sldChg chg="del">
        <pc:chgData name="Nathan  Hunt" userId="2771fb8c-59ec-4e3c-b049-e0361d5c655d" providerId="ADAL" clId="{685FE39C-5689-4112-B2A8-66957FF40B36}" dt="2024-08-14T15:32:07.414" v="13" actId="47"/>
        <pc:sldMkLst>
          <pc:docMk/>
          <pc:sldMk cId="0" sldId="270"/>
        </pc:sldMkLst>
      </pc:sldChg>
      <pc:sldChg chg="add del">
        <pc:chgData name="Nathan  Hunt" userId="2771fb8c-59ec-4e3c-b049-e0361d5c655d" providerId="ADAL" clId="{685FE39C-5689-4112-B2A8-66957FF40B36}" dt="2024-08-14T15:32:15.457" v="15" actId="47"/>
        <pc:sldMkLst>
          <pc:docMk/>
          <pc:sldMk cId="0" sldId="272"/>
        </pc:sldMkLst>
      </pc:sldChg>
      <pc:sldChg chg="del">
        <pc:chgData name="Nathan  Hunt" userId="2771fb8c-59ec-4e3c-b049-e0361d5c655d" providerId="ADAL" clId="{685FE39C-5689-4112-B2A8-66957FF40B36}" dt="2024-08-14T15:32:23.815" v="16" actId="47"/>
        <pc:sldMkLst>
          <pc:docMk/>
          <pc:sldMk cId="0"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sv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svg"/><Relationship Id="rId18" Type="http://schemas.openxmlformats.org/officeDocument/2006/relationships/image" Target="../media/image47.png"/><Relationship Id="rId3" Type="http://schemas.openxmlformats.org/officeDocument/2006/relationships/image" Target="../media/image34.sv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11.jpeg"/><Relationship Id="rId2" Type="http://schemas.openxmlformats.org/officeDocument/2006/relationships/image" Target="../media/image33.png"/><Relationship Id="rId16"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41.jpe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svg"/><Relationship Id="rId19" Type="http://schemas.openxmlformats.org/officeDocument/2006/relationships/image" Target="../media/image48.svg"/><Relationship Id="rId4" Type="http://schemas.openxmlformats.org/officeDocument/2006/relationships/image" Target="../media/image20.jpeg"/><Relationship Id="rId9" Type="http://schemas.openxmlformats.org/officeDocument/2006/relationships/image" Target="../media/image39.png"/><Relationship Id="rId14" Type="http://schemas.openxmlformats.org/officeDocument/2006/relationships/image" Target="../media/image44.jpeg"/></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18" Type="http://schemas.openxmlformats.org/officeDocument/2006/relationships/image" Target="../media/image65.jpeg"/><Relationship Id="rId3" Type="http://schemas.openxmlformats.org/officeDocument/2006/relationships/image" Target="../media/image50.svg"/><Relationship Id="rId7" Type="http://schemas.openxmlformats.org/officeDocument/2006/relationships/image" Target="../media/image54.png"/><Relationship Id="rId12" Type="http://schemas.openxmlformats.org/officeDocument/2006/relationships/image" Target="../media/image59.svg"/><Relationship Id="rId17" Type="http://schemas.openxmlformats.org/officeDocument/2006/relationships/image" Target="../media/image64.svg"/><Relationship Id="rId2" Type="http://schemas.openxmlformats.org/officeDocument/2006/relationships/image" Target="../media/image49.png"/><Relationship Id="rId16" Type="http://schemas.openxmlformats.org/officeDocument/2006/relationships/image" Target="../media/image63.png"/><Relationship Id="rId20" Type="http://schemas.openxmlformats.org/officeDocument/2006/relationships/image" Target="../media/image67.sv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jpeg"/><Relationship Id="rId10" Type="http://schemas.openxmlformats.org/officeDocument/2006/relationships/image" Target="../media/image57.svg"/><Relationship Id="rId19" Type="http://schemas.openxmlformats.org/officeDocument/2006/relationships/image" Target="../media/image66.png"/><Relationship Id="rId4" Type="http://schemas.openxmlformats.org/officeDocument/2006/relationships/image" Target="../media/image51.jpeg"/><Relationship Id="rId9" Type="http://schemas.openxmlformats.org/officeDocument/2006/relationships/image" Target="../media/image56.png"/><Relationship Id="rId14" Type="http://schemas.openxmlformats.org/officeDocument/2006/relationships/image" Target="../media/image61.svg"/></Relationships>
</file>

<file path=ppt/slides/_rels/slide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2603" y="457200"/>
            <a:ext cx="29171903" cy="20523203"/>
          </a:xfrm>
          <a:custGeom>
            <a:avLst/>
            <a:gdLst/>
            <a:ahLst/>
            <a:cxnLst/>
            <a:rect l="l" t="t" r="r" b="b"/>
            <a:pathLst>
              <a:path w="29171903" h="20523203">
                <a:moveTo>
                  <a:pt x="0" y="0"/>
                </a:moveTo>
                <a:lnTo>
                  <a:pt x="29171903" y="0"/>
                </a:lnTo>
                <a:lnTo>
                  <a:pt x="29171903" y="20523203"/>
                </a:lnTo>
                <a:lnTo>
                  <a:pt x="0" y="20523203"/>
                </a:lnTo>
                <a:lnTo>
                  <a:pt x="0" y="0"/>
                </a:lnTo>
                <a:close/>
              </a:path>
            </a:pathLst>
          </a:custGeom>
          <a:blipFill>
            <a:blip r:embed="rId2"/>
            <a:stretch>
              <a:fillRect/>
            </a:stretch>
          </a:blipFill>
        </p:spPr>
        <p:txBody>
          <a:bodyPr/>
          <a:lstStyle/>
          <a:p>
            <a:endParaRPr lang="en-GB"/>
          </a:p>
        </p:txBody>
      </p:sp>
      <p:sp>
        <p:nvSpPr>
          <p:cNvPr id="3" name="TextBox 3"/>
          <p:cNvSpPr txBox="1"/>
          <p:nvPr/>
        </p:nvSpPr>
        <p:spPr>
          <a:xfrm rot="1213620">
            <a:off x="23749321" y="2010854"/>
            <a:ext cx="333623" cy="128559"/>
          </a:xfrm>
          <a:prstGeom prst="rect">
            <a:avLst/>
          </a:prstGeom>
        </p:spPr>
        <p:txBody>
          <a:bodyPr lIns="0" tIns="0" rIns="0" bIns="0" rtlCol="0" anchor="t">
            <a:spAutoFit/>
          </a:bodyPr>
          <a:lstStyle/>
          <a:p>
            <a:pPr algn="l">
              <a:lnSpc>
                <a:spcPts val="1014"/>
              </a:lnSpc>
            </a:pPr>
            <a:r>
              <a:rPr lang="en-US" sz="724" spc="16">
                <a:solidFill>
                  <a:srgbClr val="000000"/>
                </a:solidFill>
                <a:latin typeface="Open Sans"/>
                <a:ea typeface="Open Sans"/>
                <a:cs typeface="Open Sans"/>
                <a:sym typeface="Open Sans"/>
              </a:rPr>
              <a:t>NORTH</a:t>
            </a:r>
          </a:p>
        </p:txBody>
      </p:sp>
      <p:sp>
        <p:nvSpPr>
          <p:cNvPr id="4" name="TextBox 4"/>
          <p:cNvSpPr txBox="1"/>
          <p:nvPr/>
        </p:nvSpPr>
        <p:spPr>
          <a:xfrm>
            <a:off x="19369659" y="20053211"/>
            <a:ext cx="2537231" cy="360131"/>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SCALE BAR 1 : 100 @ A1</a:t>
            </a:r>
          </a:p>
        </p:txBody>
      </p:sp>
      <p:sp>
        <p:nvSpPr>
          <p:cNvPr id="5" name="TextBox 5"/>
          <p:cNvSpPr txBox="1"/>
          <p:nvPr/>
        </p:nvSpPr>
        <p:spPr>
          <a:xfrm>
            <a:off x="19360134" y="20434592"/>
            <a:ext cx="128349" cy="360131"/>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0</a:t>
            </a:r>
          </a:p>
        </p:txBody>
      </p:sp>
      <p:sp>
        <p:nvSpPr>
          <p:cNvPr id="6" name="TextBox 6"/>
          <p:cNvSpPr txBox="1"/>
          <p:nvPr/>
        </p:nvSpPr>
        <p:spPr>
          <a:xfrm>
            <a:off x="21073491" y="20432306"/>
            <a:ext cx="320783" cy="360131"/>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5m</a:t>
            </a:r>
          </a:p>
        </p:txBody>
      </p:sp>
      <p:sp>
        <p:nvSpPr>
          <p:cNvPr id="7" name="TextBox 7"/>
          <p:cNvSpPr txBox="1"/>
          <p:nvPr/>
        </p:nvSpPr>
        <p:spPr>
          <a:xfrm>
            <a:off x="22723602" y="20529842"/>
            <a:ext cx="449142" cy="264881"/>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10m</a:t>
            </a:r>
          </a:p>
        </p:txBody>
      </p:sp>
      <p:sp>
        <p:nvSpPr>
          <p:cNvPr id="8" name="TextBox 8"/>
          <p:cNvSpPr txBox="1"/>
          <p:nvPr/>
        </p:nvSpPr>
        <p:spPr>
          <a:xfrm>
            <a:off x="26337768" y="20529842"/>
            <a:ext cx="449142" cy="264881"/>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20m</a:t>
            </a:r>
          </a:p>
        </p:txBody>
      </p:sp>
      <p:sp>
        <p:nvSpPr>
          <p:cNvPr id="9" name="TextBox 9"/>
          <p:cNvSpPr txBox="1"/>
          <p:nvPr/>
        </p:nvSpPr>
        <p:spPr>
          <a:xfrm>
            <a:off x="27857958" y="18756963"/>
            <a:ext cx="491881" cy="687924"/>
          </a:xfrm>
          <a:prstGeom prst="rect">
            <a:avLst/>
          </a:prstGeom>
        </p:spPr>
        <p:txBody>
          <a:bodyPr lIns="0" tIns="0" rIns="0" bIns="0" rtlCol="0" anchor="t">
            <a:spAutoFit/>
          </a:bodyPr>
          <a:lstStyle/>
          <a:p>
            <a:pPr algn="r">
              <a:lnSpc>
                <a:spcPts val="2877"/>
              </a:lnSpc>
            </a:pPr>
            <a:r>
              <a:rPr lang="en-US" sz="1517" spc="-10">
                <a:solidFill>
                  <a:srgbClr val="000000"/>
                </a:solidFill>
                <a:latin typeface="IBM Plex Sans"/>
                <a:ea typeface="IBM Plex Sans"/>
                <a:cs typeface="IBM Plex Sans"/>
                <a:sym typeface="IBM Plex Sans"/>
              </a:rPr>
              <a:t>1:100 1:200</a:t>
            </a:r>
          </a:p>
        </p:txBody>
      </p:sp>
      <p:sp>
        <p:nvSpPr>
          <p:cNvPr id="10" name="TextBox 10"/>
          <p:cNvSpPr txBox="1"/>
          <p:nvPr/>
        </p:nvSpPr>
        <p:spPr>
          <a:xfrm>
            <a:off x="27595068" y="18248633"/>
            <a:ext cx="1904552" cy="265805"/>
          </a:xfrm>
          <a:prstGeom prst="rect">
            <a:avLst/>
          </a:prstGeom>
        </p:spPr>
        <p:txBody>
          <a:bodyPr lIns="0" tIns="0" rIns="0" bIns="0" rtlCol="0" anchor="t">
            <a:spAutoFit/>
          </a:bodyPr>
          <a:lstStyle/>
          <a:p>
            <a:pPr algn="l">
              <a:lnSpc>
                <a:spcPts val="2217"/>
              </a:lnSpc>
            </a:pPr>
            <a:r>
              <a:rPr lang="en-US" sz="1583" spc="-11">
                <a:solidFill>
                  <a:srgbClr val="000000"/>
                </a:solidFill>
                <a:latin typeface="IBM Plex Sans"/>
                <a:ea typeface="IBM Plex Sans"/>
                <a:cs typeface="IBM Plex Sans"/>
                <a:sym typeface="IBM Plex Sans"/>
              </a:rPr>
              <a:t>Proposed Block Plan</a:t>
            </a:r>
          </a:p>
        </p:txBody>
      </p:sp>
      <p:sp>
        <p:nvSpPr>
          <p:cNvPr id="11" name="TextBox 11"/>
          <p:cNvSpPr txBox="1"/>
          <p:nvPr/>
        </p:nvSpPr>
        <p:spPr>
          <a:xfrm>
            <a:off x="27870531" y="20446051"/>
            <a:ext cx="270948"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06</a:t>
            </a:r>
          </a:p>
        </p:txBody>
      </p:sp>
      <p:sp>
        <p:nvSpPr>
          <p:cNvPr id="12" name="TextBox 12"/>
          <p:cNvSpPr txBox="1"/>
          <p:nvPr/>
        </p:nvSpPr>
        <p:spPr>
          <a:xfrm>
            <a:off x="28485465" y="20446051"/>
            <a:ext cx="406432"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001</a:t>
            </a:r>
          </a:p>
        </p:txBody>
      </p:sp>
      <p:sp>
        <p:nvSpPr>
          <p:cNvPr id="13" name="TextBox 13"/>
          <p:cNvSpPr txBox="1"/>
          <p:nvPr/>
        </p:nvSpPr>
        <p:spPr>
          <a:xfrm>
            <a:off x="27001089" y="20429972"/>
            <a:ext cx="621792"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SHIN</a:t>
            </a:r>
          </a:p>
        </p:txBody>
      </p:sp>
      <p:sp>
        <p:nvSpPr>
          <p:cNvPr id="14" name="TextBox 14"/>
          <p:cNvSpPr txBox="1"/>
          <p:nvPr/>
        </p:nvSpPr>
        <p:spPr>
          <a:xfrm>
            <a:off x="28891992" y="15958185"/>
            <a:ext cx="45101" cy="43644"/>
          </a:xfrm>
          <a:prstGeom prst="rect">
            <a:avLst/>
          </a:prstGeom>
        </p:spPr>
        <p:txBody>
          <a:bodyPr lIns="0" tIns="0" rIns="0" bIns="0" rtlCol="0" anchor="t">
            <a:spAutoFit/>
          </a:bodyPr>
          <a:lstStyle/>
          <a:p>
            <a:pPr algn="l">
              <a:lnSpc>
                <a:spcPts val="271"/>
              </a:lnSpc>
            </a:pPr>
            <a:r>
              <a:rPr lang="en-US" sz="482" spc="-3">
                <a:solidFill>
                  <a:srgbClr val="000000"/>
                </a:solidFill>
                <a:latin typeface="IBM Plex Sans"/>
                <a:ea typeface="IBM Plex Sans"/>
                <a:cs typeface="IBM Plex Sans"/>
                <a:sym typeface="IBM Plex Sans"/>
              </a:rPr>
              <a:t>C</a:t>
            </a:r>
          </a:p>
        </p:txBody>
      </p:sp>
      <p:sp>
        <p:nvSpPr>
          <p:cNvPr id="15" name="TextBox 15"/>
          <p:cNvSpPr txBox="1"/>
          <p:nvPr/>
        </p:nvSpPr>
        <p:spPr>
          <a:xfrm>
            <a:off x="27001470" y="16082000"/>
            <a:ext cx="2256739" cy="1093079"/>
          </a:xfrm>
          <a:prstGeom prst="rect">
            <a:avLst/>
          </a:prstGeom>
        </p:spPr>
        <p:txBody>
          <a:bodyPr lIns="0" tIns="0" rIns="0" bIns="0" rtlCol="0" anchor="t">
            <a:spAutoFit/>
          </a:bodyPr>
          <a:lstStyle/>
          <a:p>
            <a:pPr algn="l">
              <a:lnSpc>
                <a:spcPts val="1129"/>
              </a:lnSpc>
            </a:pPr>
            <a:r>
              <a:rPr lang="en-US" sz="2009" spc="-14">
                <a:solidFill>
                  <a:srgbClr val="000000"/>
                </a:solidFill>
                <a:latin typeface="IBM Plex Sans"/>
                <a:ea typeface="IBM Plex Sans"/>
                <a:cs typeface="IBM Plex Sans"/>
                <a:sym typeface="IBM Plex Sans"/>
              </a:rPr>
              <a:t>JBKS Architects</a:t>
            </a:r>
          </a:p>
          <a:p>
            <a:pPr algn="l">
              <a:lnSpc>
                <a:spcPts val="863"/>
              </a:lnSpc>
            </a:pPr>
            <a:r>
              <a:rPr lang="en-US" sz="1004" spc="-7">
                <a:solidFill>
                  <a:srgbClr val="000000"/>
                </a:solidFill>
                <a:latin typeface="IBM Plex Sans"/>
                <a:ea typeface="IBM Plex Sans"/>
                <a:cs typeface="IBM Plex Sans"/>
                <a:sym typeface="IBM Plex Sans"/>
              </a:rPr>
              <a:t>architects urban designers landscape and product designers</a:t>
            </a:r>
          </a:p>
          <a:p>
            <a:pPr algn="l">
              <a:lnSpc>
                <a:spcPts val="2511"/>
              </a:lnSpc>
            </a:pPr>
            <a:r>
              <a:rPr lang="en-US" sz="1004" spc="-7">
                <a:solidFill>
                  <a:srgbClr val="000000"/>
                </a:solidFill>
                <a:latin typeface="IBM Plex Sans"/>
                <a:ea typeface="IBM Plex Sans"/>
                <a:cs typeface="IBM Plex Sans"/>
                <a:sym typeface="IBM Plex Sans"/>
              </a:rPr>
              <a:t>Suite 1, Parkwood Stud, London Road,</a:t>
            </a:r>
          </a:p>
          <a:p>
            <a:pPr algn="l">
              <a:lnSpc>
                <a:spcPts val="502"/>
              </a:lnSpc>
            </a:pPr>
            <a:r>
              <a:rPr lang="en-US" sz="1004" spc="-7">
                <a:solidFill>
                  <a:srgbClr val="000000"/>
                </a:solidFill>
                <a:latin typeface="IBM Plex Sans"/>
                <a:ea typeface="IBM Plex Sans"/>
                <a:cs typeface="IBM Plex Sans"/>
                <a:sym typeface="IBM Plex Sans"/>
              </a:rPr>
              <a:t>Aston Rowant, Oxon, OX49 5SP</a:t>
            </a:r>
          </a:p>
          <a:p>
            <a:pPr algn="l">
              <a:lnSpc>
                <a:spcPts val="2511"/>
              </a:lnSpc>
            </a:pPr>
            <a:r>
              <a:rPr lang="en-US" sz="1004" spc="-7">
                <a:solidFill>
                  <a:srgbClr val="000000"/>
                </a:solidFill>
                <a:latin typeface="IBM Plex Sans"/>
                <a:ea typeface="IBM Plex Sans"/>
                <a:cs typeface="IBM Plex Sans"/>
                <a:sym typeface="IBM Plex Sans"/>
              </a:rPr>
              <a:t>Tel: (01844) 350101</a:t>
            </a:r>
          </a:p>
        </p:txBody>
      </p:sp>
      <p:sp>
        <p:nvSpPr>
          <p:cNvPr id="16" name="TextBox 16"/>
          <p:cNvSpPr txBox="1"/>
          <p:nvPr/>
        </p:nvSpPr>
        <p:spPr>
          <a:xfrm>
            <a:off x="29169360" y="20429972"/>
            <a:ext cx="289427"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00</a:t>
            </a:r>
          </a:p>
        </p:txBody>
      </p:sp>
      <p:sp>
        <p:nvSpPr>
          <p:cNvPr id="17" name="TextBox 17"/>
          <p:cNvSpPr txBox="1"/>
          <p:nvPr/>
        </p:nvSpPr>
        <p:spPr>
          <a:xfrm>
            <a:off x="26983944" y="975179"/>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1.</a:t>
            </a:r>
          </a:p>
        </p:txBody>
      </p:sp>
      <p:sp>
        <p:nvSpPr>
          <p:cNvPr id="18" name="TextBox 18"/>
          <p:cNvSpPr txBox="1"/>
          <p:nvPr/>
        </p:nvSpPr>
        <p:spPr>
          <a:xfrm>
            <a:off x="26994231" y="32893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3.</a:t>
            </a:r>
          </a:p>
        </p:txBody>
      </p:sp>
      <p:sp>
        <p:nvSpPr>
          <p:cNvPr id="19" name="TextBox 19"/>
          <p:cNvSpPr txBox="1"/>
          <p:nvPr/>
        </p:nvSpPr>
        <p:spPr>
          <a:xfrm>
            <a:off x="26996136" y="27940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2.</a:t>
            </a:r>
          </a:p>
        </p:txBody>
      </p:sp>
      <p:sp>
        <p:nvSpPr>
          <p:cNvPr id="20" name="TextBox 20"/>
          <p:cNvSpPr txBox="1"/>
          <p:nvPr/>
        </p:nvSpPr>
        <p:spPr>
          <a:xfrm>
            <a:off x="26998422" y="3950408"/>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4.</a:t>
            </a:r>
          </a:p>
        </p:txBody>
      </p:sp>
      <p:sp>
        <p:nvSpPr>
          <p:cNvPr id="21" name="TextBox 21"/>
          <p:cNvSpPr txBox="1"/>
          <p:nvPr/>
        </p:nvSpPr>
        <p:spPr>
          <a:xfrm>
            <a:off x="27011757" y="17340653"/>
            <a:ext cx="251736"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Job</a:t>
            </a:r>
          </a:p>
        </p:txBody>
      </p:sp>
      <p:sp>
        <p:nvSpPr>
          <p:cNvPr id="22" name="TextBox 22"/>
          <p:cNvSpPr txBox="1"/>
          <p:nvPr/>
        </p:nvSpPr>
        <p:spPr>
          <a:xfrm>
            <a:off x="26974038" y="19035341"/>
            <a:ext cx="390563"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Scale</a:t>
            </a:r>
          </a:p>
        </p:txBody>
      </p:sp>
      <p:sp>
        <p:nvSpPr>
          <p:cNvPr id="23" name="TextBox 23"/>
          <p:cNvSpPr txBox="1"/>
          <p:nvPr/>
        </p:nvSpPr>
        <p:spPr>
          <a:xfrm>
            <a:off x="27007185" y="18089318"/>
            <a:ext cx="381667" cy="366484"/>
          </a:xfrm>
          <a:prstGeom prst="rect">
            <a:avLst/>
          </a:prstGeom>
        </p:spPr>
        <p:txBody>
          <a:bodyPr lIns="0" tIns="0" rIns="0" bIns="0" rtlCol="0" anchor="t">
            <a:spAutoFit/>
          </a:bodyPr>
          <a:lstStyle/>
          <a:p>
            <a:pPr algn="l">
              <a:lnSpc>
                <a:spcPts val="1463"/>
              </a:lnSpc>
            </a:pPr>
            <a:r>
              <a:rPr lang="en-US" sz="1205" spc="-8">
                <a:solidFill>
                  <a:srgbClr val="000000"/>
                </a:solidFill>
                <a:latin typeface="IBM Plex Sans"/>
                <a:ea typeface="IBM Plex Sans"/>
                <a:cs typeface="IBM Plex Sans"/>
                <a:sym typeface="IBM Plex Sans"/>
              </a:rPr>
              <a:t>DWG Title</a:t>
            </a:r>
          </a:p>
        </p:txBody>
      </p:sp>
      <p:sp>
        <p:nvSpPr>
          <p:cNvPr id="24" name="TextBox 24"/>
          <p:cNvSpPr txBox="1"/>
          <p:nvPr/>
        </p:nvSpPr>
        <p:spPr>
          <a:xfrm>
            <a:off x="27009852" y="19412531"/>
            <a:ext cx="329813"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Date</a:t>
            </a:r>
          </a:p>
        </p:txBody>
      </p:sp>
      <p:sp>
        <p:nvSpPr>
          <p:cNvPr id="25" name="TextBox 25"/>
          <p:cNvSpPr txBox="1"/>
          <p:nvPr/>
        </p:nvSpPr>
        <p:spPr>
          <a:xfrm>
            <a:off x="27022425" y="19817153"/>
            <a:ext cx="598732"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Dwg No.</a:t>
            </a:r>
          </a:p>
        </p:txBody>
      </p:sp>
      <p:sp>
        <p:nvSpPr>
          <p:cNvPr id="26" name="TextBox 26"/>
          <p:cNvSpPr txBox="1"/>
          <p:nvPr/>
        </p:nvSpPr>
        <p:spPr>
          <a:xfrm>
            <a:off x="29291661" y="18738161"/>
            <a:ext cx="190986" cy="679285"/>
          </a:xfrm>
          <a:prstGeom prst="rect">
            <a:avLst/>
          </a:prstGeom>
        </p:spPr>
        <p:txBody>
          <a:bodyPr lIns="0" tIns="0" rIns="0" bIns="0" rtlCol="0" anchor="t">
            <a:spAutoFit/>
          </a:bodyPr>
          <a:lstStyle/>
          <a:p>
            <a:pPr algn="just">
              <a:lnSpc>
                <a:spcPts val="2877"/>
              </a:lnSpc>
            </a:pPr>
            <a:r>
              <a:rPr lang="en-US" sz="1205" spc="-8">
                <a:solidFill>
                  <a:srgbClr val="000000"/>
                </a:solidFill>
                <a:latin typeface="IBM Plex Sans"/>
                <a:ea typeface="IBM Plex Sans"/>
                <a:cs typeface="IBM Plex Sans"/>
                <a:sym typeface="IBM Plex Sans"/>
              </a:rPr>
              <a:t>A1 A3</a:t>
            </a:r>
          </a:p>
        </p:txBody>
      </p:sp>
      <p:sp>
        <p:nvSpPr>
          <p:cNvPr id="27" name="TextBox 27"/>
          <p:cNvSpPr txBox="1"/>
          <p:nvPr/>
        </p:nvSpPr>
        <p:spPr>
          <a:xfrm>
            <a:off x="29199459" y="19947455"/>
            <a:ext cx="277654"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Rev</a:t>
            </a:r>
          </a:p>
        </p:txBody>
      </p:sp>
      <p:sp>
        <p:nvSpPr>
          <p:cNvPr id="28" name="TextBox 28"/>
          <p:cNvSpPr txBox="1"/>
          <p:nvPr/>
        </p:nvSpPr>
        <p:spPr>
          <a:xfrm>
            <a:off x="27315033" y="1003754"/>
            <a:ext cx="2145240" cy="3642312"/>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No deviation may be made from the details shown on this prior permission of the architects. found between this drawing and any other document should be referred immediately to the Architects. IF IN ANY DOUBT ASK.</a:t>
            </a:r>
          </a:p>
          <a:p>
            <a:pPr algn="l">
              <a:lnSpc>
                <a:spcPts val="3013"/>
              </a:lnSpc>
            </a:pPr>
            <a:r>
              <a:rPr lang="en-US" sz="1205" spc="-8">
                <a:solidFill>
                  <a:srgbClr val="000000"/>
                </a:solidFill>
                <a:latin typeface="IBM Plex Sans"/>
                <a:ea typeface="IBM Plex Sans"/>
                <a:cs typeface="IBM Plex Sans"/>
                <a:sym typeface="IBM Plex Sans"/>
              </a:rPr>
              <a:t>No dimensions should be</a:t>
            </a:r>
          </a:p>
          <a:p>
            <a:pPr algn="l">
              <a:lnSpc>
                <a:spcPts val="602"/>
              </a:lnSpc>
            </a:pPr>
            <a:r>
              <a:rPr lang="en-US" sz="1205" spc="-8">
                <a:solidFill>
                  <a:srgbClr val="000000"/>
                </a:solidFill>
                <a:latin typeface="IBM Plex Sans"/>
                <a:ea typeface="IBM Plex Sans"/>
                <a:cs typeface="IBM Plex Sans"/>
                <a:sym typeface="IBM Plex Sans"/>
              </a:rPr>
              <a:t>scaled from this drawing.</a:t>
            </a:r>
          </a:p>
          <a:p>
            <a:pPr algn="l">
              <a:lnSpc>
                <a:spcPts val="3013"/>
              </a:lnSpc>
            </a:pPr>
            <a:r>
              <a:rPr lang="en-US" sz="1205" spc="3">
                <a:solidFill>
                  <a:srgbClr val="000000"/>
                </a:solidFill>
                <a:latin typeface="IBM Plex Sans"/>
                <a:ea typeface="IBM Plex Sans"/>
                <a:cs typeface="IBM Plex Sans"/>
                <a:sym typeface="IBM Plex Sans"/>
              </a:rPr>
              <a:t>This drawing is to be removed</a:t>
            </a:r>
          </a:p>
          <a:p>
            <a:pPr algn="l">
              <a:lnSpc>
                <a:spcPts val="602"/>
              </a:lnSpc>
            </a:pPr>
            <a:r>
              <a:rPr lang="en-US" sz="1205" spc="-8">
                <a:solidFill>
                  <a:srgbClr val="000000"/>
                </a:solidFill>
                <a:latin typeface="IBM Plex Sans"/>
                <a:ea typeface="IBM Plex Sans"/>
                <a:cs typeface="IBM Plex Sans"/>
                <a:sym typeface="IBM Plex Sans"/>
              </a:rPr>
              <a:t>from currency immediately a</a:t>
            </a:r>
          </a:p>
          <a:p>
            <a:pPr algn="l">
              <a:lnSpc>
                <a:spcPts val="1983"/>
              </a:lnSpc>
            </a:pPr>
            <a:r>
              <a:rPr lang="en-US" sz="1205" spc="-8">
                <a:solidFill>
                  <a:srgbClr val="000000"/>
                </a:solidFill>
                <a:latin typeface="IBM Plex Sans"/>
                <a:ea typeface="IBM Plex Sans"/>
                <a:cs typeface="IBM Plex Sans"/>
                <a:sym typeface="IBM Plex Sans"/>
              </a:rPr>
              <a:t>revised version is issued.</a:t>
            </a:r>
          </a:p>
          <a:p>
            <a:pPr algn="l">
              <a:lnSpc>
                <a:spcPts val="3013"/>
              </a:lnSpc>
            </a:pPr>
            <a:r>
              <a:rPr lang="en-US" sz="1205" spc="-1">
                <a:solidFill>
                  <a:srgbClr val="000000"/>
                </a:solidFill>
                <a:latin typeface="IBM Plex Sans"/>
                <a:ea typeface="IBM Plex Sans"/>
                <a:cs typeface="IBM Plex Sans"/>
                <a:sym typeface="IBM Plex Sans"/>
              </a:rPr>
              <a:t>All rights described in Chapter</a:t>
            </a:r>
          </a:p>
          <a:p>
            <a:pPr algn="l">
              <a:lnSpc>
                <a:spcPts val="602"/>
              </a:lnSpc>
            </a:pPr>
            <a:r>
              <a:rPr lang="en-US" sz="1205" spc="-8">
                <a:solidFill>
                  <a:srgbClr val="000000"/>
                </a:solidFill>
                <a:latin typeface="IBM Plex Sans"/>
                <a:ea typeface="IBM Plex Sans"/>
                <a:cs typeface="IBM Plex Sans"/>
                <a:sym typeface="IBM Plex Sans"/>
              </a:rPr>
              <a:t>IV of the Copyright, Desings</a:t>
            </a:r>
          </a:p>
          <a:p>
            <a:pPr algn="l">
              <a:lnSpc>
                <a:spcPts val="2007"/>
              </a:lnSpc>
            </a:pPr>
            <a:r>
              <a:rPr lang="en-US" sz="1205" spc="14">
                <a:solidFill>
                  <a:srgbClr val="000000"/>
                </a:solidFill>
                <a:latin typeface="IBM Plex Sans"/>
                <a:ea typeface="IBM Plex Sans"/>
                <a:cs typeface="IBM Plex Sans"/>
                <a:sym typeface="IBM Plex Sans"/>
              </a:rPr>
              <a:t>and Patents Act of 1988 have</a:t>
            </a:r>
          </a:p>
          <a:p>
            <a:pPr algn="l">
              <a:lnSpc>
                <a:spcPts val="602"/>
              </a:lnSpc>
            </a:pPr>
            <a:r>
              <a:rPr lang="en-US" sz="1205" spc="-8">
                <a:solidFill>
                  <a:srgbClr val="000000"/>
                </a:solidFill>
                <a:latin typeface="IBM Plex Sans"/>
                <a:ea typeface="IBM Plex Sans"/>
                <a:cs typeface="IBM Plex Sans"/>
                <a:sym typeface="IBM Plex Sans"/>
              </a:rPr>
              <a:t>been generally asserted.</a:t>
            </a:r>
          </a:p>
        </p:txBody>
      </p:sp>
      <p:sp>
        <p:nvSpPr>
          <p:cNvPr id="29" name="TextBox 29"/>
          <p:cNvSpPr txBox="1"/>
          <p:nvPr/>
        </p:nvSpPr>
        <p:spPr>
          <a:xfrm>
            <a:off x="27324177" y="1334081"/>
            <a:ext cx="590198"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drawing </a:t>
            </a:r>
          </a:p>
        </p:txBody>
      </p:sp>
      <p:sp>
        <p:nvSpPr>
          <p:cNvPr id="30" name="TextBox 30"/>
          <p:cNvSpPr txBox="1"/>
          <p:nvPr/>
        </p:nvSpPr>
        <p:spPr>
          <a:xfrm>
            <a:off x="28233233" y="1334081"/>
            <a:ext cx="538124"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without </a:t>
            </a:r>
          </a:p>
        </p:txBody>
      </p:sp>
      <p:sp>
        <p:nvSpPr>
          <p:cNvPr id="31" name="TextBox 31"/>
          <p:cNvSpPr txBox="1"/>
          <p:nvPr/>
        </p:nvSpPr>
        <p:spPr>
          <a:xfrm>
            <a:off x="27329130" y="1666313"/>
            <a:ext cx="31272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Any </a:t>
            </a:r>
          </a:p>
        </p:txBody>
      </p:sp>
      <p:sp>
        <p:nvSpPr>
          <p:cNvPr id="32" name="TextBox 32"/>
          <p:cNvSpPr txBox="1"/>
          <p:nvPr/>
        </p:nvSpPr>
        <p:spPr>
          <a:xfrm>
            <a:off x="27901773" y="1666313"/>
            <a:ext cx="87660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discrepancy </a:t>
            </a:r>
          </a:p>
        </p:txBody>
      </p:sp>
      <p:sp>
        <p:nvSpPr>
          <p:cNvPr id="33" name="TextBox 33"/>
          <p:cNvSpPr txBox="1"/>
          <p:nvPr/>
        </p:nvSpPr>
        <p:spPr>
          <a:xfrm>
            <a:off x="28856940" y="18762059"/>
            <a:ext cx="211341" cy="691839"/>
          </a:xfrm>
          <a:prstGeom prst="rect">
            <a:avLst/>
          </a:prstGeom>
        </p:spPr>
        <p:txBody>
          <a:bodyPr lIns="0" tIns="0" rIns="0" bIns="0" rtlCol="0" anchor="t">
            <a:spAutoFit/>
          </a:bodyPr>
          <a:lstStyle/>
          <a:p>
            <a:pPr algn="just">
              <a:lnSpc>
                <a:spcPts val="2877"/>
              </a:lnSpc>
            </a:pPr>
            <a:r>
              <a:rPr lang="en-US" sz="1607" spc="-11">
                <a:solidFill>
                  <a:srgbClr val="000000"/>
                </a:solidFill>
                <a:latin typeface="IBM Plex Sans"/>
                <a:ea typeface="IBM Plex Sans"/>
                <a:cs typeface="IBM Plex Sans"/>
                <a:sym typeface="IBM Plex Sans"/>
              </a:rPr>
              <a:t>@ @</a:t>
            </a:r>
          </a:p>
        </p:txBody>
      </p:sp>
      <p:sp>
        <p:nvSpPr>
          <p:cNvPr id="34" name="TextBox 34"/>
          <p:cNvSpPr txBox="1"/>
          <p:nvPr/>
        </p:nvSpPr>
        <p:spPr>
          <a:xfrm>
            <a:off x="28070175" y="19492817"/>
            <a:ext cx="937403" cy="326460"/>
          </a:xfrm>
          <a:prstGeom prst="rect">
            <a:avLst/>
          </a:prstGeom>
        </p:spPr>
        <p:txBody>
          <a:bodyPr lIns="0" tIns="0" rIns="0" bIns="0" rtlCol="0" anchor="t">
            <a:spAutoFit/>
          </a:bodyPr>
          <a:lstStyle/>
          <a:p>
            <a:pPr algn="l">
              <a:lnSpc>
                <a:spcPts val="2877"/>
              </a:lnSpc>
            </a:pPr>
            <a:r>
              <a:rPr lang="en-US" sz="1607" spc="-11">
                <a:solidFill>
                  <a:srgbClr val="000000"/>
                </a:solidFill>
                <a:latin typeface="IBM Plex Sans"/>
                <a:ea typeface="IBM Plex Sans"/>
                <a:cs typeface="IBM Plex Sans"/>
                <a:sym typeface="IBM Plex Sans"/>
              </a:rPr>
              <a:t>April 2024</a:t>
            </a:r>
          </a:p>
        </p:txBody>
      </p:sp>
      <p:sp>
        <p:nvSpPr>
          <p:cNvPr id="35" name="TextBox 35"/>
          <p:cNvSpPr txBox="1"/>
          <p:nvPr/>
        </p:nvSpPr>
        <p:spPr>
          <a:xfrm rot="-5400000">
            <a:off x="25841640" y="17019508"/>
            <a:ext cx="7901216" cy="99803"/>
          </a:xfrm>
          <a:prstGeom prst="rect">
            <a:avLst/>
          </a:prstGeom>
        </p:spPr>
        <p:txBody>
          <a:bodyPr lIns="0" tIns="0" rIns="0" bIns="0" rtlCol="0" anchor="t">
            <a:spAutoFit/>
          </a:bodyPr>
          <a:lstStyle/>
          <a:p>
            <a:pPr algn="l">
              <a:lnSpc>
                <a:spcPts val="843"/>
              </a:lnSpc>
            </a:pPr>
            <a:r>
              <a:rPr lang="en-US" sz="602" spc="-4">
                <a:solidFill>
                  <a:srgbClr val="000000"/>
                </a:solidFill>
                <a:latin typeface="IBM Plex Sans"/>
                <a:ea typeface="IBM Plex Sans"/>
                <a:cs typeface="IBM Plex Sans"/>
                <a:sym typeface="IBM Plex Sans"/>
              </a:rPr>
              <a:t>Y:\Shared\JBKS Project Files\SHIN - Shinfield Community Church\STAGE 3_DEVELOPED DESIGN\07_DRAWINGS\02_PLANNING DRG's\01_JBKS DRG's\01_DWGs\01_CURRENT\SHIN_06.001.00_Proposed Block Plan.dwg</a:t>
            </a:r>
          </a:p>
        </p:txBody>
      </p:sp>
      <p:sp>
        <p:nvSpPr>
          <p:cNvPr id="36" name="TextBox 36"/>
          <p:cNvSpPr txBox="1"/>
          <p:nvPr/>
        </p:nvSpPr>
        <p:spPr>
          <a:xfrm>
            <a:off x="27006804" y="575739"/>
            <a:ext cx="98330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NOTES:</a:t>
            </a:r>
          </a:p>
        </p:txBody>
      </p:sp>
      <p:sp>
        <p:nvSpPr>
          <p:cNvPr id="37" name="TextBox 37"/>
          <p:cNvSpPr txBox="1"/>
          <p:nvPr/>
        </p:nvSpPr>
        <p:spPr>
          <a:xfrm>
            <a:off x="27006423" y="5175933"/>
            <a:ext cx="1171223"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LEGEND:</a:t>
            </a:r>
          </a:p>
        </p:txBody>
      </p:sp>
      <p:sp>
        <p:nvSpPr>
          <p:cNvPr id="38" name="TextBox 38"/>
          <p:cNvSpPr txBox="1"/>
          <p:nvPr/>
        </p:nvSpPr>
        <p:spPr>
          <a:xfrm>
            <a:off x="27007185" y="10742343"/>
            <a:ext cx="141744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REVISIONS</a:t>
            </a:r>
          </a:p>
        </p:txBody>
      </p:sp>
      <p:sp>
        <p:nvSpPr>
          <p:cNvPr id="39" name="TextBox 39"/>
          <p:cNvSpPr txBox="1"/>
          <p:nvPr/>
        </p:nvSpPr>
        <p:spPr>
          <a:xfrm>
            <a:off x="27723465" y="15452846"/>
            <a:ext cx="1081878" cy="268110"/>
          </a:xfrm>
          <a:prstGeom prst="rect">
            <a:avLst/>
          </a:prstGeom>
        </p:spPr>
        <p:txBody>
          <a:bodyPr lIns="0" tIns="0" rIns="0" bIns="0" rtlCol="0" anchor="t">
            <a:spAutoFit/>
          </a:bodyPr>
          <a:lstStyle/>
          <a:p>
            <a:pPr algn="l">
              <a:lnSpc>
                <a:spcPts val="2239"/>
              </a:lnSpc>
            </a:pPr>
            <a:r>
              <a:rPr lang="en-US" sz="1599" spc="-35">
                <a:solidFill>
                  <a:srgbClr val="000000"/>
                </a:solidFill>
                <a:latin typeface="Montserrat"/>
                <a:ea typeface="Montserrat"/>
                <a:cs typeface="Montserrat"/>
                <a:sym typeface="Montserrat"/>
              </a:rPr>
              <a:t>PLANNING</a:t>
            </a:r>
          </a:p>
        </p:txBody>
      </p:sp>
      <p:sp>
        <p:nvSpPr>
          <p:cNvPr id="40" name="TextBox 40"/>
          <p:cNvSpPr txBox="1"/>
          <p:nvPr/>
        </p:nvSpPr>
        <p:spPr>
          <a:xfrm>
            <a:off x="27756612" y="17362780"/>
            <a:ext cx="1582998" cy="606514"/>
          </a:xfrm>
          <a:prstGeom prst="rect">
            <a:avLst/>
          </a:prstGeom>
        </p:spPr>
        <p:txBody>
          <a:bodyPr lIns="0" tIns="0" rIns="0" bIns="0" rtlCol="0" anchor="t">
            <a:spAutoFit/>
          </a:bodyPr>
          <a:lstStyle/>
          <a:p>
            <a:pPr algn="ctr">
              <a:lnSpc>
                <a:spcPts val="1599"/>
              </a:lnSpc>
            </a:pPr>
            <a:r>
              <a:rPr lang="en-US" sz="1332" spc="-9">
                <a:solidFill>
                  <a:srgbClr val="000000"/>
                </a:solidFill>
                <a:latin typeface="IBM Plex Sans"/>
                <a:ea typeface="IBM Plex Sans"/>
                <a:cs typeface="IBM Plex Sans"/>
                <a:sym typeface="IBM Plex Sans"/>
              </a:rPr>
              <a:t>Shinfield Community Church, Shinfield, Reading</a:t>
            </a:r>
          </a:p>
        </p:txBody>
      </p:sp>
      <p:sp>
        <p:nvSpPr>
          <p:cNvPr id="41" name="TextBox 41"/>
          <p:cNvSpPr txBox="1"/>
          <p:nvPr/>
        </p:nvSpPr>
        <p:spPr>
          <a:xfrm>
            <a:off x="1187577" y="20294317"/>
            <a:ext cx="165449" cy="404651"/>
          </a:xfrm>
          <a:prstGeom prst="rect">
            <a:avLst/>
          </a:prstGeom>
        </p:spPr>
        <p:txBody>
          <a:bodyPr lIns="0" tIns="0" rIns="0" bIns="0" rtlCol="0" anchor="t">
            <a:spAutoFit/>
          </a:bodyPr>
          <a:lstStyle/>
          <a:p>
            <a:pPr algn="l">
              <a:lnSpc>
                <a:spcPts val="3274"/>
              </a:lnSpc>
            </a:pPr>
            <a:r>
              <a:rPr lang="en-US" sz="2339">
                <a:solidFill>
                  <a:srgbClr val="000000"/>
                </a:solidFill>
                <a:latin typeface="Tahoma"/>
                <a:ea typeface="Tahoma"/>
                <a:cs typeface="Tahoma"/>
                <a:sym typeface="Tahoma"/>
              </a:rPr>
              <a:t>1</a:t>
            </a:r>
          </a:p>
        </p:txBody>
      </p:sp>
      <p:sp>
        <p:nvSpPr>
          <p:cNvPr id="42" name="TextBox 42"/>
          <p:cNvSpPr txBox="1"/>
          <p:nvPr/>
        </p:nvSpPr>
        <p:spPr>
          <a:xfrm>
            <a:off x="1725930" y="20286697"/>
            <a:ext cx="2692089" cy="242726"/>
          </a:xfrm>
          <a:prstGeom prst="rect">
            <a:avLst/>
          </a:prstGeom>
        </p:spPr>
        <p:txBody>
          <a:bodyPr lIns="0" tIns="0" rIns="0" bIns="0" rtlCol="0" anchor="t">
            <a:spAutoFit/>
          </a:bodyPr>
          <a:lstStyle/>
          <a:p>
            <a:pPr algn="l">
              <a:lnSpc>
                <a:spcPts val="1590"/>
              </a:lnSpc>
            </a:pPr>
            <a:r>
              <a:rPr lang="en-US" sz="2339">
                <a:solidFill>
                  <a:srgbClr val="000000"/>
                </a:solidFill>
                <a:latin typeface="Tahoma"/>
                <a:ea typeface="Tahoma"/>
                <a:cs typeface="Tahoma"/>
                <a:sym typeface="Tahoma"/>
              </a:rPr>
              <a:t>Proposed Block Plan</a:t>
            </a:r>
          </a:p>
        </p:txBody>
      </p:sp>
      <p:sp>
        <p:nvSpPr>
          <p:cNvPr id="43" name="TextBox 43"/>
          <p:cNvSpPr txBox="1"/>
          <p:nvPr/>
        </p:nvSpPr>
        <p:spPr>
          <a:xfrm>
            <a:off x="3588639" y="20407560"/>
            <a:ext cx="773859" cy="272586"/>
          </a:xfrm>
          <a:prstGeom prst="rect">
            <a:avLst/>
          </a:prstGeom>
        </p:spPr>
        <p:txBody>
          <a:bodyPr lIns="0" tIns="0" rIns="0" bIns="0" rtlCol="0" anchor="t">
            <a:spAutoFit/>
          </a:bodyPr>
          <a:lstStyle/>
          <a:p>
            <a:pPr algn="l">
              <a:lnSpc>
                <a:spcPts val="2436"/>
              </a:lnSpc>
            </a:pPr>
            <a:r>
              <a:rPr lang="en-US" sz="974">
                <a:solidFill>
                  <a:srgbClr val="000000"/>
                </a:solidFill>
                <a:latin typeface="Tahoma"/>
                <a:ea typeface="Tahoma"/>
                <a:cs typeface="Tahoma"/>
                <a:sym typeface="Tahoma"/>
              </a:rPr>
              <a:t>Scale: 1 : 100</a:t>
            </a:r>
          </a:p>
        </p:txBody>
      </p:sp>
      <p:sp>
        <p:nvSpPr>
          <p:cNvPr id="44" name="TextBox 44"/>
          <p:cNvSpPr txBox="1"/>
          <p:nvPr/>
        </p:nvSpPr>
        <p:spPr>
          <a:xfrm>
            <a:off x="27460575" y="6995284"/>
            <a:ext cx="282235"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Link</a:t>
            </a:r>
          </a:p>
        </p:txBody>
      </p:sp>
      <p:sp>
        <p:nvSpPr>
          <p:cNvPr id="45" name="TextBox 45"/>
          <p:cNvSpPr txBox="1"/>
          <p:nvPr/>
        </p:nvSpPr>
        <p:spPr>
          <a:xfrm>
            <a:off x="27460194" y="6387589"/>
            <a:ext cx="793994" cy="320802"/>
          </a:xfrm>
          <a:prstGeom prst="rect">
            <a:avLst/>
          </a:prstGeom>
        </p:spPr>
        <p:txBody>
          <a:bodyPr lIns="0" tIns="0" rIns="0" bIns="0" rtlCol="0" anchor="t">
            <a:spAutoFit/>
          </a:bodyPr>
          <a:lstStyle/>
          <a:p>
            <a:pPr algn="l">
              <a:lnSpc>
                <a:spcPts val="1274"/>
              </a:lnSpc>
            </a:pPr>
            <a:r>
              <a:rPr lang="en-US" sz="1187" spc="-8">
                <a:solidFill>
                  <a:srgbClr val="000000"/>
                </a:solidFill>
                <a:latin typeface="IBM Plex Sans"/>
                <a:ea typeface="IBM Plex Sans"/>
                <a:cs typeface="IBM Plex Sans"/>
                <a:sym typeface="IBM Plex Sans"/>
              </a:rPr>
              <a:t>New span space</a:t>
            </a:r>
          </a:p>
        </p:txBody>
      </p:sp>
      <p:sp>
        <p:nvSpPr>
          <p:cNvPr id="46" name="TextBox 46"/>
          <p:cNvSpPr txBox="1"/>
          <p:nvPr/>
        </p:nvSpPr>
        <p:spPr>
          <a:xfrm>
            <a:off x="27915860" y="6387589"/>
            <a:ext cx="385162" cy="158877"/>
          </a:xfrm>
          <a:prstGeom prst="rect">
            <a:avLst/>
          </a:prstGeom>
        </p:spPr>
        <p:txBody>
          <a:bodyPr lIns="0" tIns="0" rIns="0" bIns="0" rtlCol="0" anchor="t">
            <a:spAutoFit/>
          </a:bodyPr>
          <a:lstStyle/>
          <a:p>
            <a:pPr algn="l">
              <a:lnSpc>
                <a:spcPts val="1274"/>
              </a:lnSpc>
            </a:pPr>
            <a:r>
              <a:rPr lang="en-US" sz="1187" spc="-8">
                <a:solidFill>
                  <a:srgbClr val="000000"/>
                </a:solidFill>
                <a:latin typeface="IBM Plex Sans"/>
                <a:ea typeface="IBM Plex Sans"/>
                <a:cs typeface="IBM Plex Sans"/>
                <a:sym typeface="IBM Plex Sans"/>
              </a:rPr>
              <a:t>open </a:t>
            </a:r>
          </a:p>
        </p:txBody>
      </p:sp>
      <p:sp>
        <p:nvSpPr>
          <p:cNvPr id="47" name="TextBox 47"/>
          <p:cNvSpPr txBox="1"/>
          <p:nvPr/>
        </p:nvSpPr>
        <p:spPr>
          <a:xfrm>
            <a:off x="28405074" y="6349489"/>
            <a:ext cx="333861"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plan </a:t>
            </a:r>
          </a:p>
        </p:txBody>
      </p:sp>
      <p:sp>
        <p:nvSpPr>
          <p:cNvPr id="48" name="TextBox 48"/>
          <p:cNvSpPr txBox="1"/>
          <p:nvPr/>
        </p:nvSpPr>
        <p:spPr>
          <a:xfrm>
            <a:off x="27459432" y="5834386"/>
            <a:ext cx="1608001"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Existing building outline</a:t>
            </a:r>
          </a:p>
        </p:txBody>
      </p:sp>
      <p:sp>
        <p:nvSpPr>
          <p:cNvPr id="49" name="TextBox 49"/>
          <p:cNvSpPr txBox="1"/>
          <p:nvPr/>
        </p:nvSpPr>
        <p:spPr>
          <a:xfrm>
            <a:off x="27459813" y="7570975"/>
            <a:ext cx="1727730"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Upgrade existing building</a:t>
            </a:r>
          </a:p>
        </p:txBody>
      </p:sp>
      <p:sp>
        <p:nvSpPr>
          <p:cNvPr id="50" name="TextBox 50"/>
          <p:cNvSpPr txBox="1"/>
          <p:nvPr/>
        </p:nvSpPr>
        <p:spPr>
          <a:xfrm>
            <a:off x="28844367" y="6349489"/>
            <a:ext cx="333480"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clear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71900" y="4673603"/>
            <a:ext cx="18732503" cy="12712703"/>
          </a:xfrm>
          <a:custGeom>
            <a:avLst/>
            <a:gdLst/>
            <a:ahLst/>
            <a:cxnLst/>
            <a:rect l="l" t="t" r="r" b="b"/>
            <a:pathLst>
              <a:path w="18732503" h="12712703">
                <a:moveTo>
                  <a:pt x="0" y="0"/>
                </a:moveTo>
                <a:lnTo>
                  <a:pt x="18732503" y="0"/>
                </a:lnTo>
                <a:lnTo>
                  <a:pt x="18732503" y="12712703"/>
                </a:lnTo>
                <a:lnTo>
                  <a:pt x="0" y="12712703"/>
                </a:lnTo>
                <a:lnTo>
                  <a:pt x="0" y="0"/>
                </a:lnTo>
                <a:close/>
              </a:path>
            </a:pathLst>
          </a:custGeom>
          <a:blipFill>
            <a:blip r:embed="rId2"/>
            <a:stretch>
              <a:fillRect/>
            </a:stretch>
          </a:blipFill>
        </p:spPr>
        <p:txBody>
          <a:bodyPr/>
          <a:lstStyle/>
          <a:p>
            <a:endParaRPr lang="en-GB"/>
          </a:p>
        </p:txBody>
      </p:sp>
      <p:sp>
        <p:nvSpPr>
          <p:cNvPr id="3" name="Freeform 3"/>
          <p:cNvSpPr/>
          <p:nvPr/>
        </p:nvSpPr>
        <p:spPr>
          <a:xfrm>
            <a:off x="6341364" y="6476362"/>
            <a:ext cx="1399032" cy="697611"/>
          </a:xfrm>
          <a:custGeom>
            <a:avLst/>
            <a:gdLst/>
            <a:ahLst/>
            <a:cxnLst/>
            <a:rect l="l" t="t" r="r" b="b"/>
            <a:pathLst>
              <a:path w="1399032" h="697611">
                <a:moveTo>
                  <a:pt x="0" y="0"/>
                </a:moveTo>
                <a:lnTo>
                  <a:pt x="1399032" y="0"/>
                </a:lnTo>
                <a:lnTo>
                  <a:pt x="1399032" y="697611"/>
                </a:lnTo>
                <a:lnTo>
                  <a:pt x="0" y="697611"/>
                </a:lnTo>
                <a:lnTo>
                  <a:pt x="0" y="0"/>
                </a:lnTo>
                <a:close/>
              </a:path>
            </a:pathLst>
          </a:custGeom>
          <a:blipFill>
            <a:blip r:embed="rId3"/>
            <a:stretch>
              <a:fillRect/>
            </a:stretch>
          </a:blipFill>
        </p:spPr>
        <p:txBody>
          <a:bodyPr/>
          <a:lstStyle/>
          <a:p>
            <a:endParaRPr lang="en-GB"/>
          </a:p>
        </p:txBody>
      </p:sp>
      <p:sp>
        <p:nvSpPr>
          <p:cNvPr id="4" name="Freeform 4"/>
          <p:cNvSpPr/>
          <p:nvPr/>
        </p:nvSpPr>
        <p:spPr>
          <a:xfrm>
            <a:off x="6275194" y="6410582"/>
            <a:ext cx="1530982" cy="829561"/>
          </a:xfrm>
          <a:custGeom>
            <a:avLst/>
            <a:gdLst/>
            <a:ahLst/>
            <a:cxnLst/>
            <a:rect l="l" t="t" r="r" b="b"/>
            <a:pathLst>
              <a:path w="1530982" h="829561">
                <a:moveTo>
                  <a:pt x="0" y="0"/>
                </a:moveTo>
                <a:lnTo>
                  <a:pt x="1530982" y="0"/>
                </a:lnTo>
                <a:lnTo>
                  <a:pt x="1530982" y="829561"/>
                </a:lnTo>
                <a:lnTo>
                  <a:pt x="0" y="8295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6523863" y="7430767"/>
            <a:ext cx="1398651" cy="697611"/>
          </a:xfrm>
          <a:custGeom>
            <a:avLst/>
            <a:gdLst/>
            <a:ahLst/>
            <a:cxnLst/>
            <a:rect l="l" t="t" r="r" b="b"/>
            <a:pathLst>
              <a:path w="1398651" h="697611">
                <a:moveTo>
                  <a:pt x="0" y="0"/>
                </a:moveTo>
                <a:lnTo>
                  <a:pt x="1398651" y="0"/>
                </a:lnTo>
                <a:lnTo>
                  <a:pt x="1398651" y="697611"/>
                </a:lnTo>
                <a:lnTo>
                  <a:pt x="0" y="697611"/>
                </a:lnTo>
                <a:lnTo>
                  <a:pt x="0" y="0"/>
                </a:lnTo>
                <a:close/>
              </a:path>
            </a:pathLst>
          </a:custGeom>
          <a:blipFill>
            <a:blip r:embed="rId3"/>
            <a:stretch>
              <a:fillRect/>
            </a:stretch>
          </a:blipFill>
        </p:spPr>
        <p:txBody>
          <a:bodyPr/>
          <a:lstStyle/>
          <a:p>
            <a:endParaRPr lang="en-GB"/>
          </a:p>
        </p:txBody>
      </p:sp>
      <p:sp>
        <p:nvSpPr>
          <p:cNvPr id="6" name="Freeform 6"/>
          <p:cNvSpPr/>
          <p:nvPr/>
        </p:nvSpPr>
        <p:spPr>
          <a:xfrm>
            <a:off x="429892" y="401831"/>
            <a:ext cx="29277307" cy="20632798"/>
          </a:xfrm>
          <a:custGeom>
            <a:avLst/>
            <a:gdLst/>
            <a:ahLst/>
            <a:cxnLst/>
            <a:rect l="l" t="t" r="r" b="b"/>
            <a:pathLst>
              <a:path w="29277307" h="20632798">
                <a:moveTo>
                  <a:pt x="0" y="0"/>
                </a:moveTo>
                <a:lnTo>
                  <a:pt x="29277307" y="0"/>
                </a:lnTo>
                <a:lnTo>
                  <a:pt x="29277307" y="20632798"/>
                </a:lnTo>
                <a:lnTo>
                  <a:pt x="0" y="206327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rot="388980">
            <a:off x="10962532" y="8507435"/>
            <a:ext cx="17345" cy="221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8" name="TextBox 8"/>
          <p:cNvSpPr txBox="1"/>
          <p:nvPr/>
        </p:nvSpPr>
        <p:spPr>
          <a:xfrm>
            <a:off x="6872859" y="6494021"/>
            <a:ext cx="17345" cy="221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9" name="TextBox 9"/>
          <p:cNvSpPr txBox="1"/>
          <p:nvPr/>
        </p:nvSpPr>
        <p:spPr>
          <a:xfrm>
            <a:off x="7055358" y="7448426"/>
            <a:ext cx="17345" cy="221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10" name="TextBox 10"/>
          <p:cNvSpPr txBox="1"/>
          <p:nvPr/>
        </p:nvSpPr>
        <p:spPr>
          <a:xfrm rot="-455820">
            <a:off x="7238838" y="8395621"/>
            <a:ext cx="17345" cy="221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11" name="TextBox 11"/>
          <p:cNvSpPr txBox="1"/>
          <p:nvPr/>
        </p:nvSpPr>
        <p:spPr>
          <a:xfrm rot="-455820">
            <a:off x="7274643" y="13118068"/>
            <a:ext cx="17355" cy="2257"/>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12" name="TextBox 12"/>
          <p:cNvSpPr txBox="1"/>
          <p:nvPr/>
        </p:nvSpPr>
        <p:spPr>
          <a:xfrm rot="-5247420">
            <a:off x="20356354" y="13280079"/>
            <a:ext cx="17469" cy="3696"/>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©skcolbtramS ku.oc.</a:t>
            </a:r>
          </a:p>
        </p:txBody>
      </p:sp>
      <p:sp>
        <p:nvSpPr>
          <p:cNvPr id="13" name="TextBox 13"/>
          <p:cNvSpPr txBox="1"/>
          <p:nvPr/>
        </p:nvSpPr>
        <p:spPr>
          <a:xfrm rot="-10647420">
            <a:off x="6901872" y="12159882"/>
            <a:ext cx="17469" cy="3715"/>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14" name="TextBox 14"/>
          <p:cNvSpPr txBox="1"/>
          <p:nvPr/>
        </p:nvSpPr>
        <p:spPr>
          <a:xfrm rot="-10647420">
            <a:off x="10646721" y="6143892"/>
            <a:ext cx="17469" cy="3696"/>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15" name="TextBox 15"/>
          <p:cNvSpPr txBox="1"/>
          <p:nvPr/>
        </p:nvSpPr>
        <p:spPr>
          <a:xfrm rot="-10647420">
            <a:off x="10646721" y="7024764"/>
            <a:ext cx="17469" cy="3696"/>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16" name="TextBox 16"/>
          <p:cNvSpPr txBox="1"/>
          <p:nvPr/>
        </p:nvSpPr>
        <p:spPr>
          <a:xfrm rot="618360">
            <a:off x="10579370" y="11111294"/>
            <a:ext cx="17012" cy="8058"/>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17" name="TextBox 17"/>
          <p:cNvSpPr txBox="1"/>
          <p:nvPr/>
        </p:nvSpPr>
        <p:spPr>
          <a:xfrm rot="-4857540">
            <a:off x="19463233" y="13774283"/>
            <a:ext cx="4372" cy="3277"/>
          </a:xfrm>
          <a:prstGeom prst="rect">
            <a:avLst/>
          </a:prstGeom>
        </p:spPr>
        <p:txBody>
          <a:bodyPr lIns="0" tIns="0" rIns="0" bIns="0" rtlCol="0" anchor="t">
            <a:spAutoFit/>
          </a:bodyPr>
          <a:lstStyle/>
          <a:p>
            <a:pPr algn="l">
              <a:lnSpc>
                <a:spcPts val="7"/>
              </a:lnSpc>
            </a:pPr>
            <a:r>
              <a:rPr lang="en-US" sz="100" spc="0">
                <a:solidFill>
                  <a:srgbClr val="000000"/>
                </a:solidFill>
                <a:latin typeface="IBM Plex Sans"/>
                <a:ea typeface="IBM Plex Sans"/>
                <a:cs typeface="IBM Plex Sans"/>
                <a:sym typeface="IBM Plex Sans"/>
              </a:rPr>
              <a:t>mSa</a:t>
            </a:r>
          </a:p>
        </p:txBody>
      </p:sp>
      <p:sp>
        <p:nvSpPr>
          <p:cNvPr id="18" name="TextBox 18"/>
          <p:cNvSpPr txBox="1"/>
          <p:nvPr/>
        </p:nvSpPr>
        <p:spPr>
          <a:xfrm rot="-4857540">
            <a:off x="19459813" y="13775465"/>
            <a:ext cx="4172" cy="3219"/>
          </a:xfrm>
          <a:prstGeom prst="rect">
            <a:avLst/>
          </a:prstGeom>
        </p:spPr>
        <p:txBody>
          <a:bodyPr lIns="0" tIns="0" rIns="0" bIns="0" rtlCol="0" anchor="t">
            <a:spAutoFit/>
          </a:bodyPr>
          <a:lstStyle/>
          <a:p>
            <a:pPr algn="l">
              <a:lnSpc>
                <a:spcPts val="7"/>
              </a:lnSpc>
            </a:pPr>
            <a:r>
              <a:rPr lang="en-US" sz="100" spc="0">
                <a:solidFill>
                  <a:srgbClr val="000000"/>
                </a:solidFill>
                <a:latin typeface="IBM Plex Sans"/>
                <a:ea typeface="IBM Plex Sans"/>
                <a:cs typeface="IBM Plex Sans"/>
                <a:sym typeface="IBM Plex Sans"/>
              </a:rPr>
              <a:t>brot</a:t>
            </a:r>
          </a:p>
        </p:txBody>
      </p:sp>
      <p:sp>
        <p:nvSpPr>
          <p:cNvPr id="19" name="TextBox 19"/>
          <p:cNvSpPr txBox="1"/>
          <p:nvPr/>
        </p:nvSpPr>
        <p:spPr>
          <a:xfrm rot="-4857540">
            <a:off x="19458051" y="13776131"/>
            <a:ext cx="3877" cy="3124"/>
          </a:xfrm>
          <a:prstGeom prst="rect">
            <a:avLst/>
          </a:prstGeom>
        </p:spPr>
        <p:txBody>
          <a:bodyPr lIns="0" tIns="0" rIns="0" bIns="0" rtlCol="0" anchor="t">
            <a:spAutoFit/>
          </a:bodyPr>
          <a:lstStyle/>
          <a:p>
            <a:pPr algn="l">
              <a:lnSpc>
                <a:spcPts val="7"/>
              </a:lnSpc>
            </a:pPr>
            <a:r>
              <a:rPr lang="en-US" sz="100" spc="0">
                <a:solidFill>
                  <a:srgbClr val="000000"/>
                </a:solidFill>
                <a:latin typeface="IBM Plex Sans"/>
                <a:ea typeface="IBM Plex Sans"/>
                <a:cs typeface="IBM Plex Sans"/>
                <a:sym typeface="IBM Plex Sans"/>
              </a:rPr>
              <a:t>kcl</a:t>
            </a:r>
          </a:p>
        </p:txBody>
      </p:sp>
      <p:sp>
        <p:nvSpPr>
          <p:cNvPr id="20" name="TextBox 20"/>
          <p:cNvSpPr txBox="1"/>
          <p:nvPr/>
        </p:nvSpPr>
        <p:spPr>
          <a:xfrm rot="-4857540">
            <a:off x="19454336" y="13777160"/>
            <a:ext cx="4477" cy="3315"/>
          </a:xfrm>
          <a:prstGeom prst="rect">
            <a:avLst/>
          </a:prstGeom>
        </p:spPr>
        <p:txBody>
          <a:bodyPr lIns="0" tIns="0" rIns="0" bIns="0" rtlCol="0" anchor="t">
            <a:spAutoFit/>
          </a:bodyPr>
          <a:lstStyle/>
          <a:p>
            <a:pPr algn="l">
              <a:lnSpc>
                <a:spcPts val="7"/>
              </a:lnSpc>
            </a:pPr>
            <a:r>
              <a:rPr lang="en-US" sz="100" spc="0">
                <a:solidFill>
                  <a:srgbClr val="000000"/>
                </a:solidFill>
                <a:latin typeface="IBM Plex Sans"/>
                <a:ea typeface="IBM Plex Sans"/>
                <a:cs typeface="IBM Plex Sans"/>
                <a:sym typeface="IBM Plex Sans"/>
              </a:rPr>
              <a:t>c.s.o</a:t>
            </a:r>
          </a:p>
        </p:txBody>
      </p:sp>
      <p:sp>
        <p:nvSpPr>
          <p:cNvPr id="21" name="TextBox 21"/>
          <p:cNvSpPr txBox="1"/>
          <p:nvPr/>
        </p:nvSpPr>
        <p:spPr>
          <a:xfrm rot="-4857540">
            <a:off x="19450688" y="13778370"/>
            <a:ext cx="4401" cy="3286"/>
          </a:xfrm>
          <a:prstGeom prst="rect">
            <a:avLst/>
          </a:prstGeom>
        </p:spPr>
        <p:txBody>
          <a:bodyPr lIns="0" tIns="0" rIns="0" bIns="0" rtlCol="0" anchor="t">
            <a:spAutoFit/>
          </a:bodyPr>
          <a:lstStyle/>
          <a:p>
            <a:pPr algn="l">
              <a:lnSpc>
                <a:spcPts val="7"/>
              </a:lnSpc>
            </a:pPr>
            <a:r>
              <a:rPr lang="en-US" sz="100" spc="0">
                <a:solidFill>
                  <a:srgbClr val="000000"/>
                </a:solidFill>
                <a:latin typeface="IBM Plex Sans"/>
                <a:ea typeface="IBM Plex Sans"/>
                <a:cs typeface="IBM Plex Sans"/>
                <a:sym typeface="IBM Plex Sans"/>
              </a:rPr>
              <a:t>ku© </a:t>
            </a:r>
          </a:p>
        </p:txBody>
      </p:sp>
      <p:sp>
        <p:nvSpPr>
          <p:cNvPr id="22" name="TextBox 22"/>
          <p:cNvSpPr txBox="1"/>
          <p:nvPr/>
        </p:nvSpPr>
        <p:spPr>
          <a:xfrm>
            <a:off x="6439662" y="9500740"/>
            <a:ext cx="1402585"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Parking max 19 cars</a:t>
            </a:r>
          </a:p>
        </p:txBody>
      </p:sp>
      <p:sp>
        <p:nvSpPr>
          <p:cNvPr id="23" name="TextBox 23"/>
          <p:cNvSpPr txBox="1"/>
          <p:nvPr/>
        </p:nvSpPr>
        <p:spPr>
          <a:xfrm>
            <a:off x="8998458" y="8062084"/>
            <a:ext cx="111109"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D</a:t>
            </a:r>
          </a:p>
        </p:txBody>
      </p:sp>
      <p:sp>
        <p:nvSpPr>
          <p:cNvPr id="24" name="TextBox 24"/>
          <p:cNvSpPr txBox="1"/>
          <p:nvPr/>
        </p:nvSpPr>
        <p:spPr>
          <a:xfrm>
            <a:off x="8998458" y="10218925"/>
            <a:ext cx="111109"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C</a:t>
            </a:r>
          </a:p>
        </p:txBody>
      </p:sp>
      <p:sp>
        <p:nvSpPr>
          <p:cNvPr id="25" name="TextBox 25"/>
          <p:cNvSpPr txBox="1"/>
          <p:nvPr/>
        </p:nvSpPr>
        <p:spPr>
          <a:xfrm>
            <a:off x="9002649" y="5905243"/>
            <a:ext cx="10265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E</a:t>
            </a:r>
          </a:p>
        </p:txBody>
      </p:sp>
      <p:sp>
        <p:nvSpPr>
          <p:cNvPr id="26" name="TextBox 26"/>
          <p:cNvSpPr txBox="1"/>
          <p:nvPr/>
        </p:nvSpPr>
        <p:spPr>
          <a:xfrm>
            <a:off x="9002649" y="12376147"/>
            <a:ext cx="10265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B</a:t>
            </a:r>
          </a:p>
        </p:txBody>
      </p:sp>
      <p:sp>
        <p:nvSpPr>
          <p:cNvPr id="27" name="TextBox 27"/>
          <p:cNvSpPr txBox="1"/>
          <p:nvPr/>
        </p:nvSpPr>
        <p:spPr>
          <a:xfrm>
            <a:off x="9002649" y="14532988"/>
            <a:ext cx="10265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A</a:t>
            </a:r>
          </a:p>
        </p:txBody>
      </p:sp>
      <p:sp>
        <p:nvSpPr>
          <p:cNvPr id="28" name="TextBox 28"/>
          <p:cNvSpPr txBox="1"/>
          <p:nvPr/>
        </p:nvSpPr>
        <p:spPr>
          <a:xfrm>
            <a:off x="9006840" y="15370045"/>
            <a:ext cx="9403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F</a:t>
            </a:r>
          </a:p>
        </p:txBody>
      </p:sp>
      <p:sp>
        <p:nvSpPr>
          <p:cNvPr id="29" name="TextBox 29"/>
          <p:cNvSpPr txBox="1"/>
          <p:nvPr/>
        </p:nvSpPr>
        <p:spPr>
          <a:xfrm>
            <a:off x="9475089" y="14388589"/>
            <a:ext cx="547249"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6m Grid</a:t>
            </a:r>
          </a:p>
        </p:txBody>
      </p:sp>
      <p:sp>
        <p:nvSpPr>
          <p:cNvPr id="30" name="TextBox 30"/>
          <p:cNvSpPr txBox="1"/>
          <p:nvPr/>
        </p:nvSpPr>
        <p:spPr>
          <a:xfrm>
            <a:off x="10499979" y="3501514"/>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0</a:t>
            </a:r>
          </a:p>
        </p:txBody>
      </p:sp>
      <p:sp>
        <p:nvSpPr>
          <p:cNvPr id="31" name="TextBox 31"/>
          <p:cNvSpPr txBox="1"/>
          <p:nvPr/>
        </p:nvSpPr>
        <p:spPr>
          <a:xfrm>
            <a:off x="10499979" y="17868643"/>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0</a:t>
            </a:r>
          </a:p>
        </p:txBody>
      </p:sp>
      <p:sp>
        <p:nvSpPr>
          <p:cNvPr id="32" name="TextBox 32"/>
          <p:cNvSpPr txBox="1"/>
          <p:nvPr/>
        </p:nvSpPr>
        <p:spPr>
          <a:xfrm>
            <a:off x="12204192" y="3501514"/>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1</a:t>
            </a:r>
          </a:p>
        </p:txBody>
      </p:sp>
      <p:sp>
        <p:nvSpPr>
          <p:cNvPr id="33" name="TextBox 33"/>
          <p:cNvSpPr txBox="1"/>
          <p:nvPr/>
        </p:nvSpPr>
        <p:spPr>
          <a:xfrm>
            <a:off x="12204192" y="17868643"/>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1</a:t>
            </a:r>
          </a:p>
        </p:txBody>
      </p:sp>
      <p:sp>
        <p:nvSpPr>
          <p:cNvPr id="34" name="TextBox 34"/>
          <p:cNvSpPr txBox="1"/>
          <p:nvPr/>
        </p:nvSpPr>
        <p:spPr>
          <a:xfrm>
            <a:off x="12598479" y="15117089"/>
            <a:ext cx="975141" cy="197329"/>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Covered area </a:t>
            </a:r>
          </a:p>
        </p:txBody>
      </p:sp>
      <p:sp>
        <p:nvSpPr>
          <p:cNvPr id="35" name="TextBox 35"/>
          <p:cNvSpPr txBox="1"/>
          <p:nvPr/>
        </p:nvSpPr>
        <p:spPr>
          <a:xfrm>
            <a:off x="13908405" y="3501514"/>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2</a:t>
            </a:r>
          </a:p>
        </p:txBody>
      </p:sp>
      <p:sp>
        <p:nvSpPr>
          <p:cNvPr id="36" name="TextBox 36"/>
          <p:cNvSpPr txBox="1"/>
          <p:nvPr/>
        </p:nvSpPr>
        <p:spPr>
          <a:xfrm>
            <a:off x="13908405" y="17868643"/>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2</a:t>
            </a:r>
          </a:p>
        </p:txBody>
      </p:sp>
      <p:sp>
        <p:nvSpPr>
          <p:cNvPr id="37" name="TextBox 37"/>
          <p:cNvSpPr txBox="1"/>
          <p:nvPr/>
        </p:nvSpPr>
        <p:spPr>
          <a:xfrm>
            <a:off x="15612618" y="3501514"/>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3</a:t>
            </a:r>
          </a:p>
        </p:txBody>
      </p:sp>
      <p:sp>
        <p:nvSpPr>
          <p:cNvPr id="38" name="TextBox 38"/>
          <p:cNvSpPr txBox="1"/>
          <p:nvPr/>
        </p:nvSpPr>
        <p:spPr>
          <a:xfrm>
            <a:off x="15612618" y="17868643"/>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3</a:t>
            </a:r>
          </a:p>
        </p:txBody>
      </p:sp>
      <p:sp>
        <p:nvSpPr>
          <p:cNvPr id="39" name="TextBox 39"/>
          <p:cNvSpPr txBox="1"/>
          <p:nvPr/>
        </p:nvSpPr>
        <p:spPr>
          <a:xfrm>
            <a:off x="15609475" y="15166591"/>
            <a:ext cx="513369" cy="197368"/>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Paving </a:t>
            </a:r>
          </a:p>
        </p:txBody>
      </p:sp>
      <p:sp>
        <p:nvSpPr>
          <p:cNvPr id="40" name="TextBox 40"/>
          <p:cNvSpPr txBox="1"/>
          <p:nvPr/>
        </p:nvSpPr>
        <p:spPr>
          <a:xfrm>
            <a:off x="16289655" y="10712320"/>
            <a:ext cx="513236"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Paving </a:t>
            </a:r>
          </a:p>
        </p:txBody>
      </p:sp>
      <p:sp>
        <p:nvSpPr>
          <p:cNvPr id="41" name="TextBox 41"/>
          <p:cNvSpPr txBox="1"/>
          <p:nvPr/>
        </p:nvSpPr>
        <p:spPr>
          <a:xfrm>
            <a:off x="17316831" y="3501514"/>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4</a:t>
            </a:r>
          </a:p>
        </p:txBody>
      </p:sp>
      <p:sp>
        <p:nvSpPr>
          <p:cNvPr id="42" name="TextBox 42"/>
          <p:cNvSpPr txBox="1"/>
          <p:nvPr/>
        </p:nvSpPr>
        <p:spPr>
          <a:xfrm>
            <a:off x="17316831" y="17868643"/>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4</a:t>
            </a:r>
          </a:p>
        </p:txBody>
      </p:sp>
      <p:sp>
        <p:nvSpPr>
          <p:cNvPr id="43" name="TextBox 43"/>
          <p:cNvSpPr txBox="1"/>
          <p:nvPr/>
        </p:nvSpPr>
        <p:spPr>
          <a:xfrm>
            <a:off x="18150459" y="8728834"/>
            <a:ext cx="453219"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Grass </a:t>
            </a:r>
          </a:p>
        </p:txBody>
      </p:sp>
      <p:sp>
        <p:nvSpPr>
          <p:cNvPr id="44" name="TextBox 44"/>
          <p:cNvSpPr txBox="1"/>
          <p:nvPr/>
        </p:nvSpPr>
        <p:spPr>
          <a:xfrm>
            <a:off x="19021044" y="3501514"/>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5</a:t>
            </a:r>
          </a:p>
        </p:txBody>
      </p:sp>
      <p:sp>
        <p:nvSpPr>
          <p:cNvPr id="45" name="TextBox 45"/>
          <p:cNvSpPr txBox="1"/>
          <p:nvPr/>
        </p:nvSpPr>
        <p:spPr>
          <a:xfrm>
            <a:off x="19021044" y="17868643"/>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5</a:t>
            </a:r>
          </a:p>
        </p:txBody>
      </p:sp>
      <p:sp>
        <p:nvSpPr>
          <p:cNvPr id="46" name="TextBox 46"/>
          <p:cNvSpPr txBox="1"/>
          <p:nvPr/>
        </p:nvSpPr>
        <p:spPr>
          <a:xfrm>
            <a:off x="20725257" y="3501514"/>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6</a:t>
            </a:r>
          </a:p>
        </p:txBody>
      </p:sp>
      <p:sp>
        <p:nvSpPr>
          <p:cNvPr id="47" name="TextBox 47"/>
          <p:cNvSpPr txBox="1"/>
          <p:nvPr/>
        </p:nvSpPr>
        <p:spPr>
          <a:xfrm>
            <a:off x="20725257" y="17868643"/>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6</a:t>
            </a:r>
          </a:p>
        </p:txBody>
      </p:sp>
      <p:sp>
        <p:nvSpPr>
          <p:cNvPr id="48" name="TextBox 48"/>
          <p:cNvSpPr txBox="1"/>
          <p:nvPr/>
        </p:nvSpPr>
        <p:spPr>
          <a:xfrm>
            <a:off x="22429470" y="3501514"/>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7</a:t>
            </a:r>
          </a:p>
        </p:txBody>
      </p:sp>
      <p:sp>
        <p:nvSpPr>
          <p:cNvPr id="49" name="TextBox 49"/>
          <p:cNvSpPr txBox="1"/>
          <p:nvPr/>
        </p:nvSpPr>
        <p:spPr>
          <a:xfrm>
            <a:off x="22429470" y="17868643"/>
            <a:ext cx="85563"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7</a:t>
            </a:r>
          </a:p>
        </p:txBody>
      </p:sp>
      <p:sp>
        <p:nvSpPr>
          <p:cNvPr id="50" name="TextBox 50"/>
          <p:cNvSpPr txBox="1"/>
          <p:nvPr/>
        </p:nvSpPr>
        <p:spPr>
          <a:xfrm>
            <a:off x="23653242" y="8062084"/>
            <a:ext cx="111109"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D</a:t>
            </a:r>
          </a:p>
        </p:txBody>
      </p:sp>
      <p:sp>
        <p:nvSpPr>
          <p:cNvPr id="51" name="TextBox 51"/>
          <p:cNvSpPr txBox="1"/>
          <p:nvPr/>
        </p:nvSpPr>
        <p:spPr>
          <a:xfrm>
            <a:off x="23653242" y="10218925"/>
            <a:ext cx="111109"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C</a:t>
            </a:r>
          </a:p>
        </p:txBody>
      </p:sp>
      <p:sp>
        <p:nvSpPr>
          <p:cNvPr id="52" name="TextBox 52"/>
          <p:cNvSpPr txBox="1"/>
          <p:nvPr/>
        </p:nvSpPr>
        <p:spPr>
          <a:xfrm>
            <a:off x="23657052" y="5905243"/>
            <a:ext cx="10265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E</a:t>
            </a:r>
          </a:p>
        </p:txBody>
      </p:sp>
      <p:sp>
        <p:nvSpPr>
          <p:cNvPr id="53" name="TextBox 53"/>
          <p:cNvSpPr txBox="1"/>
          <p:nvPr/>
        </p:nvSpPr>
        <p:spPr>
          <a:xfrm>
            <a:off x="23657052" y="12376147"/>
            <a:ext cx="10265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B</a:t>
            </a:r>
          </a:p>
        </p:txBody>
      </p:sp>
      <p:sp>
        <p:nvSpPr>
          <p:cNvPr id="54" name="TextBox 54"/>
          <p:cNvSpPr txBox="1"/>
          <p:nvPr/>
        </p:nvSpPr>
        <p:spPr>
          <a:xfrm>
            <a:off x="23657052" y="14532988"/>
            <a:ext cx="10265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A</a:t>
            </a:r>
          </a:p>
        </p:txBody>
      </p:sp>
      <p:sp>
        <p:nvSpPr>
          <p:cNvPr id="55" name="TextBox 55"/>
          <p:cNvSpPr txBox="1"/>
          <p:nvPr/>
        </p:nvSpPr>
        <p:spPr>
          <a:xfrm>
            <a:off x="23661624" y="15370045"/>
            <a:ext cx="9403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F</a:t>
            </a:r>
          </a:p>
        </p:txBody>
      </p:sp>
      <p:sp>
        <p:nvSpPr>
          <p:cNvPr id="56" name="TextBox 56"/>
          <p:cNvSpPr txBox="1"/>
          <p:nvPr/>
        </p:nvSpPr>
        <p:spPr>
          <a:xfrm>
            <a:off x="27459432" y="5836282"/>
            <a:ext cx="1496578"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Existing building/walls</a:t>
            </a:r>
          </a:p>
        </p:txBody>
      </p:sp>
      <p:sp>
        <p:nvSpPr>
          <p:cNvPr id="57" name="TextBox 57"/>
          <p:cNvSpPr txBox="1"/>
          <p:nvPr/>
        </p:nvSpPr>
        <p:spPr>
          <a:xfrm>
            <a:off x="27459813" y="6452740"/>
            <a:ext cx="2001355"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Proposed new building works</a:t>
            </a:r>
          </a:p>
        </p:txBody>
      </p:sp>
      <p:sp>
        <p:nvSpPr>
          <p:cNvPr id="58" name="TextBox 58"/>
          <p:cNvSpPr txBox="1"/>
          <p:nvPr/>
        </p:nvSpPr>
        <p:spPr>
          <a:xfrm rot="1212600">
            <a:off x="22180649" y="2468606"/>
            <a:ext cx="400355" cy="150466"/>
          </a:xfrm>
          <a:prstGeom prst="rect">
            <a:avLst/>
          </a:prstGeom>
        </p:spPr>
        <p:txBody>
          <a:bodyPr lIns="0" tIns="0" rIns="0" bIns="0" rtlCol="0" anchor="t">
            <a:spAutoFit/>
          </a:bodyPr>
          <a:lstStyle/>
          <a:p>
            <a:pPr algn="l">
              <a:lnSpc>
                <a:spcPts val="1217"/>
              </a:lnSpc>
            </a:pPr>
            <a:r>
              <a:rPr lang="en-US" sz="869" spc="19">
                <a:solidFill>
                  <a:srgbClr val="000000"/>
                </a:solidFill>
                <a:latin typeface="Open Sans"/>
                <a:ea typeface="Open Sans"/>
                <a:cs typeface="Open Sans"/>
                <a:sym typeface="Open Sans"/>
              </a:rPr>
              <a:t>NORTH</a:t>
            </a:r>
          </a:p>
        </p:txBody>
      </p:sp>
      <p:sp>
        <p:nvSpPr>
          <p:cNvPr id="59" name="TextBox 59"/>
          <p:cNvSpPr txBox="1"/>
          <p:nvPr/>
        </p:nvSpPr>
        <p:spPr>
          <a:xfrm>
            <a:off x="13667232" y="6806432"/>
            <a:ext cx="535962"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Office</a:t>
            </a:r>
          </a:p>
        </p:txBody>
      </p:sp>
      <p:sp>
        <p:nvSpPr>
          <p:cNvPr id="60" name="TextBox 60"/>
          <p:cNvSpPr txBox="1"/>
          <p:nvPr/>
        </p:nvSpPr>
        <p:spPr>
          <a:xfrm>
            <a:off x="27868626" y="18166718"/>
            <a:ext cx="1334129" cy="467735"/>
          </a:xfrm>
          <a:prstGeom prst="rect">
            <a:avLst/>
          </a:prstGeom>
        </p:spPr>
        <p:txBody>
          <a:bodyPr lIns="0" tIns="0" rIns="0" bIns="0" rtlCol="0" anchor="t">
            <a:spAutoFit/>
          </a:bodyPr>
          <a:lstStyle/>
          <a:p>
            <a:pPr algn="ctr">
              <a:lnSpc>
                <a:spcPts val="1889"/>
              </a:lnSpc>
            </a:pPr>
            <a:r>
              <a:rPr lang="en-US" sz="1583" spc="-11">
                <a:solidFill>
                  <a:srgbClr val="000000"/>
                </a:solidFill>
                <a:latin typeface="IBM Plex Sans"/>
                <a:ea typeface="IBM Plex Sans"/>
                <a:cs typeface="IBM Plex Sans"/>
                <a:sym typeface="IBM Plex Sans"/>
              </a:rPr>
              <a:t>Proposed First Floor Plan</a:t>
            </a:r>
          </a:p>
        </p:txBody>
      </p:sp>
      <p:sp>
        <p:nvSpPr>
          <p:cNvPr id="61" name="TextBox 61"/>
          <p:cNvSpPr txBox="1"/>
          <p:nvPr/>
        </p:nvSpPr>
        <p:spPr>
          <a:xfrm rot="-5640">
            <a:off x="12403036" y="6749596"/>
            <a:ext cx="245202" cy="128149"/>
          </a:xfrm>
          <a:prstGeom prst="rect">
            <a:avLst/>
          </a:prstGeom>
        </p:spPr>
        <p:txBody>
          <a:bodyPr lIns="0" tIns="0" rIns="0" bIns="0" rtlCol="0" anchor="t">
            <a:spAutoFit/>
          </a:bodyPr>
          <a:lstStyle/>
          <a:p>
            <a:pPr algn="l">
              <a:lnSpc>
                <a:spcPts val="1108"/>
              </a:lnSpc>
            </a:pPr>
            <a:r>
              <a:rPr lang="en-US" sz="792" spc="-5">
                <a:solidFill>
                  <a:srgbClr val="000000"/>
                </a:solidFill>
                <a:latin typeface="IBM Plex Sans"/>
                <a:ea typeface="IBM Plex Sans"/>
                <a:cs typeface="IBM Plex Sans"/>
                <a:sym typeface="IBM Plex Sans"/>
              </a:rPr>
              <a:t>Store</a:t>
            </a:r>
          </a:p>
        </p:txBody>
      </p:sp>
      <p:sp>
        <p:nvSpPr>
          <p:cNvPr id="62" name="TextBox 62"/>
          <p:cNvSpPr txBox="1"/>
          <p:nvPr/>
        </p:nvSpPr>
        <p:spPr>
          <a:xfrm rot="-5640">
            <a:off x="15162095" y="6709600"/>
            <a:ext cx="273815" cy="226095"/>
          </a:xfrm>
          <a:prstGeom prst="rect">
            <a:avLst/>
          </a:prstGeom>
        </p:spPr>
        <p:txBody>
          <a:bodyPr lIns="0" tIns="0" rIns="0" bIns="0" rtlCol="0" anchor="t">
            <a:spAutoFit/>
          </a:bodyPr>
          <a:lstStyle/>
          <a:p>
            <a:pPr algn="ctr">
              <a:lnSpc>
                <a:spcPts val="917"/>
              </a:lnSpc>
            </a:pPr>
            <a:r>
              <a:rPr lang="en-US" sz="791" spc="-5">
                <a:solidFill>
                  <a:srgbClr val="000000"/>
                </a:solidFill>
                <a:latin typeface="IBM Plex Sans"/>
                <a:ea typeface="IBM Plex Sans"/>
                <a:cs typeface="IBM Plex Sans"/>
                <a:sym typeface="IBM Plex Sans"/>
              </a:rPr>
              <a:t>Plant Room</a:t>
            </a:r>
          </a:p>
        </p:txBody>
      </p:sp>
      <p:sp>
        <p:nvSpPr>
          <p:cNvPr id="63" name="TextBox 63"/>
          <p:cNvSpPr txBox="1"/>
          <p:nvPr/>
        </p:nvSpPr>
        <p:spPr>
          <a:xfrm rot="-5400000">
            <a:off x="22036002" y="16554298"/>
            <a:ext cx="675589"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4.7m Grid</a:t>
            </a:r>
          </a:p>
        </p:txBody>
      </p:sp>
      <p:sp>
        <p:nvSpPr>
          <p:cNvPr id="64" name="TextBox 64"/>
          <p:cNvSpPr txBox="1"/>
          <p:nvPr/>
        </p:nvSpPr>
        <p:spPr>
          <a:xfrm>
            <a:off x="19370802" y="20053954"/>
            <a:ext cx="2537536" cy="360159"/>
          </a:xfrm>
          <a:prstGeom prst="rect">
            <a:avLst/>
          </a:prstGeom>
        </p:spPr>
        <p:txBody>
          <a:bodyPr lIns="0" tIns="0" rIns="0" bIns="0" rtlCol="0" anchor="t">
            <a:spAutoFit/>
          </a:bodyPr>
          <a:lstStyle/>
          <a:p>
            <a:pPr algn="l">
              <a:lnSpc>
                <a:spcPts val="3005"/>
              </a:lnSpc>
            </a:pPr>
            <a:r>
              <a:rPr lang="en-US" sz="1485" spc="72">
                <a:solidFill>
                  <a:srgbClr val="000000"/>
                </a:solidFill>
                <a:latin typeface="Montserrat Bold"/>
                <a:ea typeface="Montserrat Bold"/>
                <a:cs typeface="Montserrat Bold"/>
                <a:sym typeface="Montserrat Bold"/>
              </a:rPr>
              <a:t>SCALE BAR 1 : 100 @ A1</a:t>
            </a:r>
          </a:p>
        </p:txBody>
      </p:sp>
      <p:sp>
        <p:nvSpPr>
          <p:cNvPr id="65" name="TextBox 65"/>
          <p:cNvSpPr txBox="1"/>
          <p:nvPr/>
        </p:nvSpPr>
        <p:spPr>
          <a:xfrm>
            <a:off x="19360896" y="20435716"/>
            <a:ext cx="128368" cy="360159"/>
          </a:xfrm>
          <a:prstGeom prst="rect">
            <a:avLst/>
          </a:prstGeom>
        </p:spPr>
        <p:txBody>
          <a:bodyPr lIns="0" tIns="0" rIns="0" bIns="0" rtlCol="0" anchor="t">
            <a:spAutoFit/>
          </a:bodyPr>
          <a:lstStyle/>
          <a:p>
            <a:pPr algn="l">
              <a:lnSpc>
                <a:spcPts val="3005"/>
              </a:lnSpc>
            </a:pPr>
            <a:r>
              <a:rPr lang="en-US" sz="1485" spc="72">
                <a:solidFill>
                  <a:srgbClr val="000000"/>
                </a:solidFill>
                <a:latin typeface="Montserrat Bold"/>
                <a:ea typeface="Montserrat Bold"/>
                <a:cs typeface="Montserrat Bold"/>
                <a:sym typeface="Montserrat Bold"/>
              </a:rPr>
              <a:t>0</a:t>
            </a:r>
          </a:p>
        </p:txBody>
      </p:sp>
      <p:sp>
        <p:nvSpPr>
          <p:cNvPr id="66" name="TextBox 66"/>
          <p:cNvSpPr txBox="1"/>
          <p:nvPr/>
        </p:nvSpPr>
        <p:spPr>
          <a:xfrm>
            <a:off x="21074253" y="20433430"/>
            <a:ext cx="320821" cy="360159"/>
          </a:xfrm>
          <a:prstGeom prst="rect">
            <a:avLst/>
          </a:prstGeom>
        </p:spPr>
        <p:txBody>
          <a:bodyPr lIns="0" tIns="0" rIns="0" bIns="0" rtlCol="0" anchor="t">
            <a:spAutoFit/>
          </a:bodyPr>
          <a:lstStyle/>
          <a:p>
            <a:pPr algn="l">
              <a:lnSpc>
                <a:spcPts val="3005"/>
              </a:lnSpc>
            </a:pPr>
            <a:r>
              <a:rPr lang="en-US" sz="1485" spc="72">
                <a:solidFill>
                  <a:srgbClr val="000000"/>
                </a:solidFill>
                <a:latin typeface="Montserrat Bold"/>
                <a:ea typeface="Montserrat Bold"/>
                <a:cs typeface="Montserrat Bold"/>
                <a:sym typeface="Montserrat Bold"/>
              </a:rPr>
              <a:t>5m</a:t>
            </a:r>
          </a:p>
        </p:txBody>
      </p:sp>
      <p:sp>
        <p:nvSpPr>
          <p:cNvPr id="67" name="TextBox 67"/>
          <p:cNvSpPr txBox="1"/>
          <p:nvPr/>
        </p:nvSpPr>
        <p:spPr>
          <a:xfrm>
            <a:off x="22724364" y="20530966"/>
            <a:ext cx="449189" cy="264909"/>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10m</a:t>
            </a:r>
          </a:p>
        </p:txBody>
      </p:sp>
      <p:sp>
        <p:nvSpPr>
          <p:cNvPr id="68" name="TextBox 68"/>
          <p:cNvSpPr txBox="1"/>
          <p:nvPr/>
        </p:nvSpPr>
        <p:spPr>
          <a:xfrm>
            <a:off x="26338520" y="20530966"/>
            <a:ext cx="449189" cy="264909"/>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20m</a:t>
            </a:r>
          </a:p>
        </p:txBody>
      </p:sp>
      <p:sp>
        <p:nvSpPr>
          <p:cNvPr id="69" name="TextBox 69"/>
          <p:cNvSpPr txBox="1"/>
          <p:nvPr/>
        </p:nvSpPr>
        <p:spPr>
          <a:xfrm>
            <a:off x="27857958" y="18756963"/>
            <a:ext cx="491881" cy="687924"/>
          </a:xfrm>
          <a:prstGeom prst="rect">
            <a:avLst/>
          </a:prstGeom>
        </p:spPr>
        <p:txBody>
          <a:bodyPr lIns="0" tIns="0" rIns="0" bIns="0" rtlCol="0" anchor="t">
            <a:spAutoFit/>
          </a:bodyPr>
          <a:lstStyle/>
          <a:p>
            <a:pPr algn="just">
              <a:lnSpc>
                <a:spcPts val="2877"/>
              </a:lnSpc>
            </a:pPr>
            <a:r>
              <a:rPr lang="en-US" sz="1517" spc="-10">
                <a:solidFill>
                  <a:srgbClr val="000000"/>
                </a:solidFill>
                <a:latin typeface="IBM Plex Sans"/>
                <a:ea typeface="IBM Plex Sans"/>
                <a:cs typeface="IBM Plex Sans"/>
                <a:sym typeface="IBM Plex Sans"/>
              </a:rPr>
              <a:t>1:100 1:200</a:t>
            </a:r>
          </a:p>
        </p:txBody>
      </p:sp>
      <p:sp>
        <p:nvSpPr>
          <p:cNvPr id="70" name="TextBox 70"/>
          <p:cNvSpPr txBox="1"/>
          <p:nvPr/>
        </p:nvSpPr>
        <p:spPr>
          <a:xfrm>
            <a:off x="27870531" y="20446051"/>
            <a:ext cx="270948"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06</a:t>
            </a:r>
          </a:p>
        </p:txBody>
      </p:sp>
      <p:sp>
        <p:nvSpPr>
          <p:cNvPr id="71" name="TextBox 71"/>
          <p:cNvSpPr txBox="1"/>
          <p:nvPr/>
        </p:nvSpPr>
        <p:spPr>
          <a:xfrm>
            <a:off x="28461843" y="20447194"/>
            <a:ext cx="406432"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112</a:t>
            </a:r>
          </a:p>
        </p:txBody>
      </p:sp>
      <p:sp>
        <p:nvSpPr>
          <p:cNvPr id="72" name="TextBox 72"/>
          <p:cNvSpPr txBox="1"/>
          <p:nvPr/>
        </p:nvSpPr>
        <p:spPr>
          <a:xfrm>
            <a:off x="27001089" y="20429972"/>
            <a:ext cx="621792"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SHIN</a:t>
            </a:r>
          </a:p>
        </p:txBody>
      </p:sp>
      <p:sp>
        <p:nvSpPr>
          <p:cNvPr id="73" name="TextBox 73"/>
          <p:cNvSpPr txBox="1"/>
          <p:nvPr/>
        </p:nvSpPr>
        <p:spPr>
          <a:xfrm>
            <a:off x="28891992" y="15958185"/>
            <a:ext cx="45101" cy="43644"/>
          </a:xfrm>
          <a:prstGeom prst="rect">
            <a:avLst/>
          </a:prstGeom>
        </p:spPr>
        <p:txBody>
          <a:bodyPr lIns="0" tIns="0" rIns="0" bIns="0" rtlCol="0" anchor="t">
            <a:spAutoFit/>
          </a:bodyPr>
          <a:lstStyle/>
          <a:p>
            <a:pPr algn="l">
              <a:lnSpc>
                <a:spcPts val="271"/>
              </a:lnSpc>
            </a:pPr>
            <a:r>
              <a:rPr lang="en-US" sz="482" spc="-3">
                <a:solidFill>
                  <a:srgbClr val="000000"/>
                </a:solidFill>
                <a:latin typeface="IBM Plex Sans"/>
                <a:ea typeface="IBM Plex Sans"/>
                <a:cs typeface="IBM Plex Sans"/>
                <a:sym typeface="IBM Plex Sans"/>
              </a:rPr>
              <a:t>C</a:t>
            </a:r>
          </a:p>
        </p:txBody>
      </p:sp>
      <p:sp>
        <p:nvSpPr>
          <p:cNvPr id="74" name="TextBox 74"/>
          <p:cNvSpPr txBox="1"/>
          <p:nvPr/>
        </p:nvSpPr>
        <p:spPr>
          <a:xfrm>
            <a:off x="27001470" y="16082000"/>
            <a:ext cx="2256739" cy="874004"/>
          </a:xfrm>
          <a:prstGeom prst="rect">
            <a:avLst/>
          </a:prstGeom>
        </p:spPr>
        <p:txBody>
          <a:bodyPr lIns="0" tIns="0" rIns="0" bIns="0" rtlCol="0" anchor="t">
            <a:spAutoFit/>
          </a:bodyPr>
          <a:lstStyle/>
          <a:p>
            <a:pPr algn="l">
              <a:lnSpc>
                <a:spcPts val="1129"/>
              </a:lnSpc>
            </a:pPr>
            <a:r>
              <a:rPr lang="en-US" sz="2009" spc="-14">
                <a:solidFill>
                  <a:srgbClr val="000000"/>
                </a:solidFill>
                <a:latin typeface="IBM Plex Sans"/>
                <a:ea typeface="IBM Plex Sans"/>
                <a:cs typeface="IBM Plex Sans"/>
                <a:sym typeface="IBM Plex Sans"/>
              </a:rPr>
              <a:t>JBKS Architects</a:t>
            </a:r>
          </a:p>
          <a:p>
            <a:pPr algn="l">
              <a:lnSpc>
                <a:spcPts val="863"/>
              </a:lnSpc>
            </a:pPr>
            <a:r>
              <a:rPr lang="en-US" sz="1004" spc="-7">
                <a:solidFill>
                  <a:srgbClr val="000000"/>
                </a:solidFill>
                <a:latin typeface="IBM Plex Sans"/>
                <a:ea typeface="IBM Plex Sans"/>
                <a:cs typeface="IBM Plex Sans"/>
                <a:sym typeface="IBM Plex Sans"/>
              </a:rPr>
              <a:t>architects urban designers landscape and product designers</a:t>
            </a:r>
          </a:p>
          <a:p>
            <a:pPr algn="l">
              <a:lnSpc>
                <a:spcPts val="2511"/>
              </a:lnSpc>
            </a:pPr>
            <a:r>
              <a:rPr lang="en-US" sz="1004" spc="-7">
                <a:solidFill>
                  <a:srgbClr val="000000"/>
                </a:solidFill>
                <a:latin typeface="IBM Plex Sans"/>
                <a:ea typeface="IBM Plex Sans"/>
                <a:cs typeface="IBM Plex Sans"/>
                <a:sym typeface="IBM Plex Sans"/>
              </a:rPr>
              <a:t>Suite 1, Parkwood Stud, London Road,</a:t>
            </a:r>
          </a:p>
          <a:p>
            <a:pPr algn="l">
              <a:lnSpc>
                <a:spcPts val="502"/>
              </a:lnSpc>
            </a:pPr>
            <a:r>
              <a:rPr lang="en-US" sz="1004" spc="-7">
                <a:solidFill>
                  <a:srgbClr val="000000"/>
                </a:solidFill>
                <a:latin typeface="IBM Plex Sans"/>
                <a:ea typeface="IBM Plex Sans"/>
                <a:cs typeface="IBM Plex Sans"/>
                <a:sym typeface="IBM Plex Sans"/>
              </a:rPr>
              <a:t>Aston Rowant, Oxon, OX49 5SP</a:t>
            </a:r>
          </a:p>
        </p:txBody>
      </p:sp>
      <p:sp>
        <p:nvSpPr>
          <p:cNvPr id="75" name="TextBox 75"/>
          <p:cNvSpPr txBox="1"/>
          <p:nvPr/>
        </p:nvSpPr>
        <p:spPr>
          <a:xfrm>
            <a:off x="29169360" y="20429972"/>
            <a:ext cx="289427"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00</a:t>
            </a:r>
          </a:p>
        </p:txBody>
      </p:sp>
      <p:sp>
        <p:nvSpPr>
          <p:cNvPr id="76" name="TextBox 76"/>
          <p:cNvSpPr txBox="1"/>
          <p:nvPr/>
        </p:nvSpPr>
        <p:spPr>
          <a:xfrm>
            <a:off x="26983944" y="975179"/>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1.</a:t>
            </a:r>
          </a:p>
        </p:txBody>
      </p:sp>
      <p:sp>
        <p:nvSpPr>
          <p:cNvPr id="77" name="TextBox 77"/>
          <p:cNvSpPr txBox="1"/>
          <p:nvPr/>
        </p:nvSpPr>
        <p:spPr>
          <a:xfrm>
            <a:off x="26994231" y="32893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3.</a:t>
            </a:r>
          </a:p>
        </p:txBody>
      </p:sp>
      <p:sp>
        <p:nvSpPr>
          <p:cNvPr id="78" name="TextBox 78"/>
          <p:cNvSpPr txBox="1"/>
          <p:nvPr/>
        </p:nvSpPr>
        <p:spPr>
          <a:xfrm>
            <a:off x="26996136" y="27940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2.</a:t>
            </a:r>
          </a:p>
        </p:txBody>
      </p:sp>
      <p:sp>
        <p:nvSpPr>
          <p:cNvPr id="79" name="TextBox 79"/>
          <p:cNvSpPr txBox="1"/>
          <p:nvPr/>
        </p:nvSpPr>
        <p:spPr>
          <a:xfrm>
            <a:off x="26998422" y="3950408"/>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4.</a:t>
            </a:r>
          </a:p>
        </p:txBody>
      </p:sp>
      <p:sp>
        <p:nvSpPr>
          <p:cNvPr id="80" name="TextBox 80"/>
          <p:cNvSpPr txBox="1"/>
          <p:nvPr/>
        </p:nvSpPr>
        <p:spPr>
          <a:xfrm>
            <a:off x="27011757" y="17340653"/>
            <a:ext cx="251736"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Job</a:t>
            </a:r>
          </a:p>
        </p:txBody>
      </p:sp>
      <p:sp>
        <p:nvSpPr>
          <p:cNvPr id="81" name="TextBox 81"/>
          <p:cNvSpPr txBox="1"/>
          <p:nvPr/>
        </p:nvSpPr>
        <p:spPr>
          <a:xfrm>
            <a:off x="26974038" y="19035341"/>
            <a:ext cx="390563"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Scale</a:t>
            </a:r>
          </a:p>
        </p:txBody>
      </p:sp>
      <p:sp>
        <p:nvSpPr>
          <p:cNvPr id="82" name="TextBox 82"/>
          <p:cNvSpPr txBox="1"/>
          <p:nvPr/>
        </p:nvSpPr>
        <p:spPr>
          <a:xfrm>
            <a:off x="27007185" y="18089318"/>
            <a:ext cx="381667" cy="366484"/>
          </a:xfrm>
          <a:prstGeom prst="rect">
            <a:avLst/>
          </a:prstGeom>
        </p:spPr>
        <p:txBody>
          <a:bodyPr lIns="0" tIns="0" rIns="0" bIns="0" rtlCol="0" anchor="t">
            <a:spAutoFit/>
          </a:bodyPr>
          <a:lstStyle/>
          <a:p>
            <a:pPr algn="l">
              <a:lnSpc>
                <a:spcPts val="1463"/>
              </a:lnSpc>
            </a:pPr>
            <a:r>
              <a:rPr lang="en-US" sz="1205" spc="-8">
                <a:solidFill>
                  <a:srgbClr val="000000"/>
                </a:solidFill>
                <a:latin typeface="IBM Plex Sans"/>
                <a:ea typeface="IBM Plex Sans"/>
                <a:cs typeface="IBM Plex Sans"/>
                <a:sym typeface="IBM Plex Sans"/>
              </a:rPr>
              <a:t>DWG Title</a:t>
            </a:r>
          </a:p>
        </p:txBody>
      </p:sp>
      <p:sp>
        <p:nvSpPr>
          <p:cNvPr id="83" name="TextBox 83"/>
          <p:cNvSpPr txBox="1"/>
          <p:nvPr/>
        </p:nvSpPr>
        <p:spPr>
          <a:xfrm>
            <a:off x="27009852" y="19412531"/>
            <a:ext cx="329813"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Date</a:t>
            </a:r>
          </a:p>
        </p:txBody>
      </p:sp>
      <p:sp>
        <p:nvSpPr>
          <p:cNvPr id="84" name="TextBox 84"/>
          <p:cNvSpPr txBox="1"/>
          <p:nvPr/>
        </p:nvSpPr>
        <p:spPr>
          <a:xfrm>
            <a:off x="27022425" y="19817153"/>
            <a:ext cx="598732"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Dwg No.</a:t>
            </a:r>
          </a:p>
        </p:txBody>
      </p:sp>
      <p:sp>
        <p:nvSpPr>
          <p:cNvPr id="85" name="TextBox 85"/>
          <p:cNvSpPr txBox="1"/>
          <p:nvPr/>
        </p:nvSpPr>
        <p:spPr>
          <a:xfrm>
            <a:off x="29291661" y="18738161"/>
            <a:ext cx="190986" cy="679285"/>
          </a:xfrm>
          <a:prstGeom prst="rect">
            <a:avLst/>
          </a:prstGeom>
        </p:spPr>
        <p:txBody>
          <a:bodyPr lIns="0" tIns="0" rIns="0" bIns="0" rtlCol="0" anchor="t">
            <a:spAutoFit/>
          </a:bodyPr>
          <a:lstStyle/>
          <a:p>
            <a:pPr algn="just">
              <a:lnSpc>
                <a:spcPts val="2877"/>
              </a:lnSpc>
            </a:pPr>
            <a:r>
              <a:rPr lang="en-US" sz="1205" spc="-8">
                <a:solidFill>
                  <a:srgbClr val="000000"/>
                </a:solidFill>
                <a:latin typeface="IBM Plex Sans"/>
                <a:ea typeface="IBM Plex Sans"/>
                <a:cs typeface="IBM Plex Sans"/>
                <a:sym typeface="IBM Plex Sans"/>
              </a:rPr>
              <a:t>A1 A3</a:t>
            </a:r>
          </a:p>
        </p:txBody>
      </p:sp>
      <p:sp>
        <p:nvSpPr>
          <p:cNvPr id="86" name="TextBox 86"/>
          <p:cNvSpPr txBox="1"/>
          <p:nvPr/>
        </p:nvSpPr>
        <p:spPr>
          <a:xfrm>
            <a:off x="29199459" y="19947455"/>
            <a:ext cx="277654"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Rev</a:t>
            </a:r>
          </a:p>
        </p:txBody>
      </p:sp>
      <p:sp>
        <p:nvSpPr>
          <p:cNvPr id="87" name="TextBox 87"/>
          <p:cNvSpPr txBox="1"/>
          <p:nvPr/>
        </p:nvSpPr>
        <p:spPr>
          <a:xfrm>
            <a:off x="27315033" y="1003754"/>
            <a:ext cx="2145240" cy="3642312"/>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No deviation may be made from the details shown on this prior permission of the architects. found between this drawing and any other document should be referred immediately to the Architects. IF IN ANY DOUBT ASK.</a:t>
            </a:r>
          </a:p>
          <a:p>
            <a:pPr algn="l">
              <a:lnSpc>
                <a:spcPts val="3013"/>
              </a:lnSpc>
            </a:pPr>
            <a:r>
              <a:rPr lang="en-US" sz="1205" spc="-8">
                <a:solidFill>
                  <a:srgbClr val="000000"/>
                </a:solidFill>
                <a:latin typeface="IBM Plex Sans"/>
                <a:ea typeface="IBM Plex Sans"/>
                <a:cs typeface="IBM Plex Sans"/>
                <a:sym typeface="IBM Plex Sans"/>
              </a:rPr>
              <a:t>No dimensions should be</a:t>
            </a:r>
          </a:p>
          <a:p>
            <a:pPr algn="l">
              <a:lnSpc>
                <a:spcPts val="602"/>
              </a:lnSpc>
            </a:pPr>
            <a:r>
              <a:rPr lang="en-US" sz="1205" spc="-8">
                <a:solidFill>
                  <a:srgbClr val="000000"/>
                </a:solidFill>
                <a:latin typeface="IBM Plex Sans"/>
                <a:ea typeface="IBM Plex Sans"/>
                <a:cs typeface="IBM Plex Sans"/>
                <a:sym typeface="IBM Plex Sans"/>
              </a:rPr>
              <a:t>scaled from this drawing.</a:t>
            </a:r>
          </a:p>
          <a:p>
            <a:pPr algn="l">
              <a:lnSpc>
                <a:spcPts val="3013"/>
              </a:lnSpc>
            </a:pPr>
            <a:r>
              <a:rPr lang="en-US" sz="1205" spc="3">
                <a:solidFill>
                  <a:srgbClr val="000000"/>
                </a:solidFill>
                <a:latin typeface="IBM Plex Sans"/>
                <a:ea typeface="IBM Plex Sans"/>
                <a:cs typeface="IBM Plex Sans"/>
                <a:sym typeface="IBM Plex Sans"/>
              </a:rPr>
              <a:t>This drawing is to be removed</a:t>
            </a:r>
          </a:p>
          <a:p>
            <a:pPr algn="l">
              <a:lnSpc>
                <a:spcPts val="602"/>
              </a:lnSpc>
            </a:pPr>
            <a:r>
              <a:rPr lang="en-US" sz="1205" spc="-8">
                <a:solidFill>
                  <a:srgbClr val="000000"/>
                </a:solidFill>
                <a:latin typeface="IBM Plex Sans"/>
                <a:ea typeface="IBM Plex Sans"/>
                <a:cs typeface="IBM Plex Sans"/>
                <a:sym typeface="IBM Plex Sans"/>
              </a:rPr>
              <a:t>from currency immediately a</a:t>
            </a:r>
          </a:p>
          <a:p>
            <a:pPr algn="l">
              <a:lnSpc>
                <a:spcPts val="1983"/>
              </a:lnSpc>
            </a:pPr>
            <a:r>
              <a:rPr lang="en-US" sz="1205" spc="-8">
                <a:solidFill>
                  <a:srgbClr val="000000"/>
                </a:solidFill>
                <a:latin typeface="IBM Plex Sans"/>
                <a:ea typeface="IBM Plex Sans"/>
                <a:cs typeface="IBM Plex Sans"/>
                <a:sym typeface="IBM Plex Sans"/>
              </a:rPr>
              <a:t>revised version is issued.</a:t>
            </a:r>
          </a:p>
          <a:p>
            <a:pPr algn="l">
              <a:lnSpc>
                <a:spcPts val="3013"/>
              </a:lnSpc>
            </a:pPr>
            <a:r>
              <a:rPr lang="en-US" sz="1205" spc="-1">
                <a:solidFill>
                  <a:srgbClr val="000000"/>
                </a:solidFill>
                <a:latin typeface="IBM Plex Sans"/>
                <a:ea typeface="IBM Plex Sans"/>
                <a:cs typeface="IBM Plex Sans"/>
                <a:sym typeface="IBM Plex Sans"/>
              </a:rPr>
              <a:t>All rights described in Chapter</a:t>
            </a:r>
          </a:p>
          <a:p>
            <a:pPr algn="l">
              <a:lnSpc>
                <a:spcPts val="602"/>
              </a:lnSpc>
            </a:pPr>
            <a:r>
              <a:rPr lang="en-US" sz="1205" spc="-8">
                <a:solidFill>
                  <a:srgbClr val="000000"/>
                </a:solidFill>
                <a:latin typeface="IBM Plex Sans"/>
                <a:ea typeface="IBM Plex Sans"/>
                <a:cs typeface="IBM Plex Sans"/>
                <a:sym typeface="IBM Plex Sans"/>
              </a:rPr>
              <a:t>IV of the Copyright, Desings</a:t>
            </a:r>
          </a:p>
          <a:p>
            <a:pPr algn="l">
              <a:lnSpc>
                <a:spcPts val="2007"/>
              </a:lnSpc>
            </a:pPr>
            <a:r>
              <a:rPr lang="en-US" sz="1205" spc="14">
                <a:solidFill>
                  <a:srgbClr val="000000"/>
                </a:solidFill>
                <a:latin typeface="IBM Plex Sans"/>
                <a:ea typeface="IBM Plex Sans"/>
                <a:cs typeface="IBM Plex Sans"/>
                <a:sym typeface="IBM Plex Sans"/>
              </a:rPr>
              <a:t>and Patents Act of 1988 have</a:t>
            </a:r>
          </a:p>
          <a:p>
            <a:pPr algn="l">
              <a:lnSpc>
                <a:spcPts val="602"/>
              </a:lnSpc>
            </a:pPr>
            <a:r>
              <a:rPr lang="en-US" sz="1205" spc="-8">
                <a:solidFill>
                  <a:srgbClr val="000000"/>
                </a:solidFill>
                <a:latin typeface="IBM Plex Sans"/>
                <a:ea typeface="IBM Plex Sans"/>
                <a:cs typeface="IBM Plex Sans"/>
                <a:sym typeface="IBM Plex Sans"/>
              </a:rPr>
              <a:t>been generally asserted.</a:t>
            </a:r>
          </a:p>
        </p:txBody>
      </p:sp>
      <p:sp>
        <p:nvSpPr>
          <p:cNvPr id="88" name="TextBox 88"/>
          <p:cNvSpPr txBox="1"/>
          <p:nvPr/>
        </p:nvSpPr>
        <p:spPr>
          <a:xfrm>
            <a:off x="27324177" y="1334081"/>
            <a:ext cx="590198"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drawing </a:t>
            </a:r>
          </a:p>
        </p:txBody>
      </p:sp>
      <p:sp>
        <p:nvSpPr>
          <p:cNvPr id="89" name="TextBox 89"/>
          <p:cNvSpPr txBox="1"/>
          <p:nvPr/>
        </p:nvSpPr>
        <p:spPr>
          <a:xfrm>
            <a:off x="28233233" y="1334081"/>
            <a:ext cx="538124"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without </a:t>
            </a:r>
          </a:p>
        </p:txBody>
      </p:sp>
      <p:sp>
        <p:nvSpPr>
          <p:cNvPr id="90" name="TextBox 90"/>
          <p:cNvSpPr txBox="1"/>
          <p:nvPr/>
        </p:nvSpPr>
        <p:spPr>
          <a:xfrm>
            <a:off x="27329130" y="1666313"/>
            <a:ext cx="31272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Any </a:t>
            </a:r>
          </a:p>
        </p:txBody>
      </p:sp>
      <p:sp>
        <p:nvSpPr>
          <p:cNvPr id="91" name="TextBox 91"/>
          <p:cNvSpPr txBox="1"/>
          <p:nvPr/>
        </p:nvSpPr>
        <p:spPr>
          <a:xfrm>
            <a:off x="27901773" y="1666313"/>
            <a:ext cx="87660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discrepancy </a:t>
            </a:r>
          </a:p>
        </p:txBody>
      </p:sp>
      <p:sp>
        <p:nvSpPr>
          <p:cNvPr id="92" name="TextBox 92"/>
          <p:cNvSpPr txBox="1"/>
          <p:nvPr/>
        </p:nvSpPr>
        <p:spPr>
          <a:xfrm>
            <a:off x="27010985" y="16896836"/>
            <a:ext cx="1171851" cy="274282"/>
          </a:xfrm>
          <a:prstGeom prst="rect">
            <a:avLst/>
          </a:prstGeom>
        </p:spPr>
        <p:txBody>
          <a:bodyPr lIns="0" tIns="0" rIns="0" bIns="0" rtlCol="0" anchor="t">
            <a:spAutoFit/>
          </a:bodyPr>
          <a:lstStyle/>
          <a:p>
            <a:pPr algn="l">
              <a:lnSpc>
                <a:spcPts val="2511"/>
              </a:lnSpc>
            </a:pPr>
            <a:r>
              <a:rPr lang="en-US" sz="1004" spc="-7">
                <a:solidFill>
                  <a:srgbClr val="000000"/>
                </a:solidFill>
                <a:latin typeface="IBM Plex Sans"/>
                <a:ea typeface="IBM Plex Sans"/>
                <a:cs typeface="IBM Plex Sans"/>
                <a:sym typeface="IBM Plex Sans"/>
              </a:rPr>
              <a:t>Tel: (01844) 350101</a:t>
            </a:r>
          </a:p>
        </p:txBody>
      </p:sp>
      <p:sp>
        <p:nvSpPr>
          <p:cNvPr id="93" name="TextBox 93"/>
          <p:cNvSpPr txBox="1"/>
          <p:nvPr/>
        </p:nvSpPr>
        <p:spPr>
          <a:xfrm>
            <a:off x="28856940" y="18762059"/>
            <a:ext cx="211341" cy="691839"/>
          </a:xfrm>
          <a:prstGeom prst="rect">
            <a:avLst/>
          </a:prstGeom>
        </p:spPr>
        <p:txBody>
          <a:bodyPr lIns="0" tIns="0" rIns="0" bIns="0" rtlCol="0" anchor="t">
            <a:spAutoFit/>
          </a:bodyPr>
          <a:lstStyle/>
          <a:p>
            <a:pPr algn="just">
              <a:lnSpc>
                <a:spcPts val="2877"/>
              </a:lnSpc>
            </a:pPr>
            <a:r>
              <a:rPr lang="en-US" sz="1607" spc="-11">
                <a:solidFill>
                  <a:srgbClr val="000000"/>
                </a:solidFill>
                <a:latin typeface="IBM Plex Sans"/>
                <a:ea typeface="IBM Plex Sans"/>
                <a:cs typeface="IBM Plex Sans"/>
                <a:sym typeface="IBM Plex Sans"/>
              </a:rPr>
              <a:t>@ @</a:t>
            </a:r>
          </a:p>
        </p:txBody>
      </p:sp>
      <p:sp>
        <p:nvSpPr>
          <p:cNvPr id="94" name="TextBox 94"/>
          <p:cNvSpPr txBox="1"/>
          <p:nvPr/>
        </p:nvSpPr>
        <p:spPr>
          <a:xfrm>
            <a:off x="28070175" y="19492817"/>
            <a:ext cx="937403" cy="326460"/>
          </a:xfrm>
          <a:prstGeom prst="rect">
            <a:avLst/>
          </a:prstGeom>
        </p:spPr>
        <p:txBody>
          <a:bodyPr lIns="0" tIns="0" rIns="0" bIns="0" rtlCol="0" anchor="t">
            <a:spAutoFit/>
          </a:bodyPr>
          <a:lstStyle/>
          <a:p>
            <a:pPr algn="l">
              <a:lnSpc>
                <a:spcPts val="2877"/>
              </a:lnSpc>
            </a:pPr>
            <a:r>
              <a:rPr lang="en-US" sz="1607" spc="-11">
                <a:solidFill>
                  <a:srgbClr val="000000"/>
                </a:solidFill>
                <a:latin typeface="IBM Plex Sans"/>
                <a:ea typeface="IBM Plex Sans"/>
                <a:cs typeface="IBM Plex Sans"/>
                <a:sym typeface="IBM Plex Sans"/>
              </a:rPr>
              <a:t>April 2024</a:t>
            </a:r>
          </a:p>
        </p:txBody>
      </p:sp>
      <p:sp>
        <p:nvSpPr>
          <p:cNvPr id="95" name="TextBox 95"/>
          <p:cNvSpPr txBox="1"/>
          <p:nvPr/>
        </p:nvSpPr>
        <p:spPr>
          <a:xfrm rot="-5400000">
            <a:off x="25762982" y="16940850"/>
            <a:ext cx="8061674" cy="99803"/>
          </a:xfrm>
          <a:prstGeom prst="rect">
            <a:avLst/>
          </a:prstGeom>
        </p:spPr>
        <p:txBody>
          <a:bodyPr lIns="0" tIns="0" rIns="0" bIns="0" rtlCol="0" anchor="t">
            <a:spAutoFit/>
          </a:bodyPr>
          <a:lstStyle/>
          <a:p>
            <a:pPr algn="l">
              <a:lnSpc>
                <a:spcPts val="843"/>
              </a:lnSpc>
            </a:pPr>
            <a:r>
              <a:rPr lang="en-US" sz="602" spc="-4">
                <a:solidFill>
                  <a:srgbClr val="000000"/>
                </a:solidFill>
                <a:latin typeface="IBM Plex Sans"/>
                <a:ea typeface="IBM Plex Sans"/>
                <a:cs typeface="IBM Plex Sans"/>
                <a:sym typeface="IBM Plex Sans"/>
              </a:rPr>
              <a:t>Y:\Shared\JBKS Project Files\SHIN - Shinfield Community Church\STAGE 3_DEVELOPED DESIGN\07_DRAWINGS\02_PLANNING DRG's\01_JBKS DRG's\01_DWGs\01_CURRENT\SHIN_06.112.00_Proposed First Floor Plan.dwg</a:t>
            </a:r>
          </a:p>
        </p:txBody>
      </p:sp>
      <p:sp>
        <p:nvSpPr>
          <p:cNvPr id="96" name="TextBox 96"/>
          <p:cNvSpPr txBox="1"/>
          <p:nvPr/>
        </p:nvSpPr>
        <p:spPr>
          <a:xfrm>
            <a:off x="27006804" y="575739"/>
            <a:ext cx="98330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NOTES:</a:t>
            </a:r>
          </a:p>
        </p:txBody>
      </p:sp>
      <p:sp>
        <p:nvSpPr>
          <p:cNvPr id="97" name="TextBox 97"/>
          <p:cNvSpPr txBox="1"/>
          <p:nvPr/>
        </p:nvSpPr>
        <p:spPr>
          <a:xfrm>
            <a:off x="27006423" y="5175933"/>
            <a:ext cx="1171223"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LEGEND:</a:t>
            </a:r>
          </a:p>
        </p:txBody>
      </p:sp>
      <p:sp>
        <p:nvSpPr>
          <p:cNvPr id="98" name="TextBox 98"/>
          <p:cNvSpPr txBox="1"/>
          <p:nvPr/>
        </p:nvSpPr>
        <p:spPr>
          <a:xfrm>
            <a:off x="27007185" y="10742343"/>
            <a:ext cx="141744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REVISIONS</a:t>
            </a:r>
          </a:p>
        </p:txBody>
      </p:sp>
      <p:sp>
        <p:nvSpPr>
          <p:cNvPr id="99" name="TextBox 99"/>
          <p:cNvSpPr txBox="1"/>
          <p:nvPr/>
        </p:nvSpPr>
        <p:spPr>
          <a:xfrm>
            <a:off x="27723465" y="15452846"/>
            <a:ext cx="1081878" cy="268110"/>
          </a:xfrm>
          <a:prstGeom prst="rect">
            <a:avLst/>
          </a:prstGeom>
        </p:spPr>
        <p:txBody>
          <a:bodyPr lIns="0" tIns="0" rIns="0" bIns="0" rtlCol="0" anchor="t">
            <a:spAutoFit/>
          </a:bodyPr>
          <a:lstStyle/>
          <a:p>
            <a:pPr algn="l">
              <a:lnSpc>
                <a:spcPts val="2239"/>
              </a:lnSpc>
            </a:pPr>
            <a:r>
              <a:rPr lang="en-US" sz="1599" spc="-35">
                <a:solidFill>
                  <a:srgbClr val="000000"/>
                </a:solidFill>
                <a:latin typeface="Montserrat"/>
                <a:ea typeface="Montserrat"/>
                <a:cs typeface="Montserrat"/>
                <a:sym typeface="Montserrat"/>
              </a:rPr>
              <a:t>PLANNING</a:t>
            </a:r>
          </a:p>
        </p:txBody>
      </p:sp>
      <p:sp>
        <p:nvSpPr>
          <p:cNvPr id="100" name="TextBox 100"/>
          <p:cNvSpPr txBox="1"/>
          <p:nvPr/>
        </p:nvSpPr>
        <p:spPr>
          <a:xfrm>
            <a:off x="27756612" y="17362780"/>
            <a:ext cx="1582998" cy="606514"/>
          </a:xfrm>
          <a:prstGeom prst="rect">
            <a:avLst/>
          </a:prstGeom>
        </p:spPr>
        <p:txBody>
          <a:bodyPr lIns="0" tIns="0" rIns="0" bIns="0" rtlCol="0" anchor="t">
            <a:spAutoFit/>
          </a:bodyPr>
          <a:lstStyle/>
          <a:p>
            <a:pPr algn="ctr">
              <a:lnSpc>
                <a:spcPts val="1599"/>
              </a:lnSpc>
            </a:pPr>
            <a:r>
              <a:rPr lang="en-US" sz="1332" spc="-9">
                <a:solidFill>
                  <a:srgbClr val="000000"/>
                </a:solidFill>
                <a:latin typeface="IBM Plex Sans"/>
                <a:ea typeface="IBM Plex Sans"/>
                <a:cs typeface="IBM Plex Sans"/>
                <a:sym typeface="IBM Plex Sans"/>
              </a:rPr>
              <a:t>Shinfield Community Church, Shinfield, Reading</a:t>
            </a:r>
          </a:p>
        </p:txBody>
      </p:sp>
      <p:sp>
        <p:nvSpPr>
          <p:cNvPr id="101" name="TextBox 101"/>
          <p:cNvSpPr txBox="1"/>
          <p:nvPr/>
        </p:nvSpPr>
        <p:spPr>
          <a:xfrm>
            <a:off x="1187577" y="20294317"/>
            <a:ext cx="165449" cy="404651"/>
          </a:xfrm>
          <a:prstGeom prst="rect">
            <a:avLst/>
          </a:prstGeom>
        </p:spPr>
        <p:txBody>
          <a:bodyPr lIns="0" tIns="0" rIns="0" bIns="0" rtlCol="0" anchor="t">
            <a:spAutoFit/>
          </a:bodyPr>
          <a:lstStyle/>
          <a:p>
            <a:pPr algn="l">
              <a:lnSpc>
                <a:spcPts val="3274"/>
              </a:lnSpc>
            </a:pPr>
            <a:r>
              <a:rPr lang="en-US" sz="2339">
                <a:solidFill>
                  <a:srgbClr val="000000"/>
                </a:solidFill>
                <a:latin typeface="Tahoma"/>
                <a:ea typeface="Tahoma"/>
                <a:cs typeface="Tahoma"/>
                <a:sym typeface="Tahoma"/>
              </a:rPr>
              <a:t>1</a:t>
            </a:r>
          </a:p>
        </p:txBody>
      </p:sp>
      <p:sp>
        <p:nvSpPr>
          <p:cNvPr id="102" name="TextBox 102"/>
          <p:cNvSpPr txBox="1"/>
          <p:nvPr/>
        </p:nvSpPr>
        <p:spPr>
          <a:xfrm>
            <a:off x="1725930" y="20286697"/>
            <a:ext cx="3322082" cy="393002"/>
          </a:xfrm>
          <a:prstGeom prst="rect">
            <a:avLst/>
          </a:prstGeom>
        </p:spPr>
        <p:txBody>
          <a:bodyPr lIns="0" tIns="0" rIns="0" bIns="0" rtlCol="0" anchor="t">
            <a:spAutoFit/>
          </a:bodyPr>
          <a:lstStyle/>
          <a:p>
            <a:pPr algn="r">
              <a:lnSpc>
                <a:spcPts val="1590"/>
              </a:lnSpc>
            </a:pPr>
            <a:r>
              <a:rPr lang="en-US" sz="2339">
                <a:solidFill>
                  <a:srgbClr val="000000"/>
                </a:solidFill>
                <a:latin typeface="Tahoma"/>
                <a:ea typeface="Tahoma"/>
                <a:cs typeface="Tahoma"/>
                <a:sym typeface="Tahoma"/>
              </a:rPr>
              <a:t>Proposed First Floor Plan</a:t>
            </a:r>
          </a:p>
          <a:p>
            <a:pPr algn="r">
              <a:lnSpc>
                <a:spcPts val="2436"/>
              </a:lnSpc>
            </a:pPr>
            <a:r>
              <a:rPr lang="en-US" sz="974">
                <a:solidFill>
                  <a:srgbClr val="000000"/>
                </a:solidFill>
                <a:latin typeface="Tahoma"/>
                <a:ea typeface="Tahoma"/>
                <a:cs typeface="Tahoma"/>
                <a:sym typeface="Tahoma"/>
              </a:rPr>
              <a:t>Scale: 1 : 100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2603" y="457200"/>
            <a:ext cx="29171903" cy="20523203"/>
          </a:xfrm>
          <a:custGeom>
            <a:avLst/>
            <a:gdLst/>
            <a:ahLst/>
            <a:cxnLst/>
            <a:rect l="l" t="t" r="r" b="b"/>
            <a:pathLst>
              <a:path w="29171903" h="20523203">
                <a:moveTo>
                  <a:pt x="0" y="0"/>
                </a:moveTo>
                <a:lnTo>
                  <a:pt x="29171903" y="0"/>
                </a:lnTo>
                <a:lnTo>
                  <a:pt x="29171903" y="20523203"/>
                </a:lnTo>
                <a:lnTo>
                  <a:pt x="0" y="20523203"/>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8393049" y="9225667"/>
            <a:ext cx="111109"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D</a:t>
            </a:r>
          </a:p>
        </p:txBody>
      </p:sp>
      <p:sp>
        <p:nvSpPr>
          <p:cNvPr id="4" name="TextBox 4"/>
          <p:cNvSpPr txBox="1"/>
          <p:nvPr/>
        </p:nvSpPr>
        <p:spPr>
          <a:xfrm>
            <a:off x="8393049" y="11382508"/>
            <a:ext cx="111109"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C</a:t>
            </a:r>
          </a:p>
        </p:txBody>
      </p:sp>
      <p:sp>
        <p:nvSpPr>
          <p:cNvPr id="5" name="TextBox 5"/>
          <p:cNvSpPr txBox="1"/>
          <p:nvPr/>
        </p:nvSpPr>
        <p:spPr>
          <a:xfrm>
            <a:off x="8396859" y="7068826"/>
            <a:ext cx="102641"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E</a:t>
            </a:r>
          </a:p>
        </p:txBody>
      </p:sp>
      <p:sp>
        <p:nvSpPr>
          <p:cNvPr id="6" name="TextBox 6"/>
          <p:cNvSpPr txBox="1"/>
          <p:nvPr/>
        </p:nvSpPr>
        <p:spPr>
          <a:xfrm>
            <a:off x="8396859" y="13539349"/>
            <a:ext cx="102641"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B</a:t>
            </a:r>
          </a:p>
        </p:txBody>
      </p:sp>
      <p:sp>
        <p:nvSpPr>
          <p:cNvPr id="7" name="TextBox 7"/>
          <p:cNvSpPr txBox="1"/>
          <p:nvPr/>
        </p:nvSpPr>
        <p:spPr>
          <a:xfrm>
            <a:off x="8396859" y="15696190"/>
            <a:ext cx="102641"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A</a:t>
            </a:r>
          </a:p>
        </p:txBody>
      </p:sp>
      <p:sp>
        <p:nvSpPr>
          <p:cNvPr id="8" name="TextBox 8"/>
          <p:cNvSpPr txBox="1"/>
          <p:nvPr/>
        </p:nvSpPr>
        <p:spPr>
          <a:xfrm>
            <a:off x="9894189" y="466509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0</a:t>
            </a:r>
          </a:p>
        </p:txBody>
      </p:sp>
      <p:sp>
        <p:nvSpPr>
          <p:cNvPr id="9" name="TextBox 9"/>
          <p:cNvSpPr txBox="1"/>
          <p:nvPr/>
        </p:nvSpPr>
        <p:spPr>
          <a:xfrm>
            <a:off x="9894189" y="1903184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0</a:t>
            </a:r>
          </a:p>
        </p:txBody>
      </p:sp>
      <p:sp>
        <p:nvSpPr>
          <p:cNvPr id="10" name="TextBox 10"/>
          <p:cNvSpPr txBox="1"/>
          <p:nvPr/>
        </p:nvSpPr>
        <p:spPr>
          <a:xfrm>
            <a:off x="10187940" y="14477752"/>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3</a:t>
            </a:r>
          </a:p>
        </p:txBody>
      </p:sp>
      <p:sp>
        <p:nvSpPr>
          <p:cNvPr id="11" name="TextBox 11"/>
          <p:cNvSpPr txBox="1"/>
          <p:nvPr/>
        </p:nvSpPr>
        <p:spPr>
          <a:xfrm>
            <a:off x="10189464" y="15322048"/>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2</a:t>
            </a:r>
          </a:p>
        </p:txBody>
      </p:sp>
      <p:sp>
        <p:nvSpPr>
          <p:cNvPr id="12" name="TextBox 12"/>
          <p:cNvSpPr txBox="1"/>
          <p:nvPr/>
        </p:nvSpPr>
        <p:spPr>
          <a:xfrm>
            <a:off x="11598402" y="466509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1</a:t>
            </a:r>
          </a:p>
        </p:txBody>
      </p:sp>
      <p:sp>
        <p:nvSpPr>
          <p:cNvPr id="13" name="TextBox 13"/>
          <p:cNvSpPr txBox="1"/>
          <p:nvPr/>
        </p:nvSpPr>
        <p:spPr>
          <a:xfrm>
            <a:off x="11598402" y="1903184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1</a:t>
            </a:r>
          </a:p>
        </p:txBody>
      </p:sp>
      <p:sp>
        <p:nvSpPr>
          <p:cNvPr id="14" name="TextBox 14"/>
          <p:cNvSpPr txBox="1"/>
          <p:nvPr/>
        </p:nvSpPr>
        <p:spPr>
          <a:xfrm>
            <a:off x="12428220" y="17124940"/>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3</a:t>
            </a:r>
          </a:p>
        </p:txBody>
      </p:sp>
      <p:sp>
        <p:nvSpPr>
          <p:cNvPr id="15" name="TextBox 15"/>
          <p:cNvSpPr txBox="1"/>
          <p:nvPr/>
        </p:nvSpPr>
        <p:spPr>
          <a:xfrm>
            <a:off x="12430887" y="12800209"/>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1</a:t>
            </a:r>
          </a:p>
        </p:txBody>
      </p:sp>
      <p:sp>
        <p:nvSpPr>
          <p:cNvPr id="16" name="TextBox 16"/>
          <p:cNvSpPr txBox="1"/>
          <p:nvPr/>
        </p:nvSpPr>
        <p:spPr>
          <a:xfrm>
            <a:off x="12433935" y="10681849"/>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1</a:t>
            </a:r>
          </a:p>
        </p:txBody>
      </p:sp>
      <p:sp>
        <p:nvSpPr>
          <p:cNvPr id="17" name="TextBox 17"/>
          <p:cNvSpPr txBox="1"/>
          <p:nvPr/>
        </p:nvSpPr>
        <p:spPr>
          <a:xfrm>
            <a:off x="13302615" y="466509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2</a:t>
            </a:r>
          </a:p>
        </p:txBody>
      </p:sp>
      <p:sp>
        <p:nvSpPr>
          <p:cNvPr id="18" name="TextBox 18"/>
          <p:cNvSpPr txBox="1"/>
          <p:nvPr/>
        </p:nvSpPr>
        <p:spPr>
          <a:xfrm>
            <a:off x="13302615" y="1903184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2</a:t>
            </a:r>
          </a:p>
        </p:txBody>
      </p:sp>
      <p:sp>
        <p:nvSpPr>
          <p:cNvPr id="19" name="TextBox 19"/>
          <p:cNvSpPr txBox="1"/>
          <p:nvPr/>
        </p:nvSpPr>
        <p:spPr>
          <a:xfrm>
            <a:off x="14541246" y="15927457"/>
            <a:ext cx="85563" cy="273167"/>
          </a:xfrm>
          <a:prstGeom prst="rect">
            <a:avLst/>
          </a:prstGeom>
        </p:spPr>
        <p:txBody>
          <a:bodyPr lIns="0" tIns="0" rIns="0" bIns="0" rtlCol="0" anchor="t">
            <a:spAutoFit/>
          </a:bodyPr>
          <a:lstStyle/>
          <a:p>
            <a:pPr algn="l">
              <a:lnSpc>
                <a:spcPts val="2430"/>
              </a:lnSpc>
            </a:pPr>
            <a:r>
              <a:rPr lang="en-US" sz="1187" spc="-8">
                <a:solidFill>
                  <a:srgbClr val="000000"/>
                </a:solidFill>
                <a:latin typeface="IBM Plex Sans"/>
                <a:ea typeface="IBM Plex Sans"/>
                <a:cs typeface="IBM Plex Sans"/>
                <a:sym typeface="IBM Plex Sans"/>
              </a:rPr>
              <a:t>2</a:t>
            </a:r>
          </a:p>
        </p:txBody>
      </p:sp>
      <p:sp>
        <p:nvSpPr>
          <p:cNvPr id="20" name="TextBox 20"/>
          <p:cNvSpPr txBox="1"/>
          <p:nvPr/>
        </p:nvSpPr>
        <p:spPr>
          <a:xfrm>
            <a:off x="14524482" y="16236067"/>
            <a:ext cx="85563" cy="273167"/>
          </a:xfrm>
          <a:prstGeom prst="rect">
            <a:avLst/>
          </a:prstGeom>
        </p:spPr>
        <p:txBody>
          <a:bodyPr lIns="0" tIns="0" rIns="0" bIns="0" rtlCol="0" anchor="t">
            <a:spAutoFit/>
          </a:bodyPr>
          <a:lstStyle/>
          <a:p>
            <a:pPr algn="l">
              <a:lnSpc>
                <a:spcPts val="2430"/>
              </a:lnSpc>
            </a:pPr>
            <a:r>
              <a:rPr lang="en-US" sz="1187" spc="-8">
                <a:solidFill>
                  <a:srgbClr val="000000"/>
                </a:solidFill>
                <a:latin typeface="IBM Plex Sans"/>
                <a:ea typeface="IBM Plex Sans"/>
                <a:cs typeface="IBM Plex Sans"/>
                <a:sym typeface="IBM Plex Sans"/>
              </a:rPr>
              <a:t>3</a:t>
            </a:r>
          </a:p>
        </p:txBody>
      </p:sp>
      <p:sp>
        <p:nvSpPr>
          <p:cNvPr id="21" name="TextBox 21"/>
          <p:cNvSpPr txBox="1"/>
          <p:nvPr/>
        </p:nvSpPr>
        <p:spPr>
          <a:xfrm>
            <a:off x="15006828" y="466509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3</a:t>
            </a:r>
          </a:p>
        </p:txBody>
      </p:sp>
      <p:sp>
        <p:nvSpPr>
          <p:cNvPr id="22" name="TextBox 22"/>
          <p:cNvSpPr txBox="1"/>
          <p:nvPr/>
        </p:nvSpPr>
        <p:spPr>
          <a:xfrm>
            <a:off x="15006828" y="1903184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3</a:t>
            </a:r>
          </a:p>
        </p:txBody>
      </p:sp>
      <p:sp>
        <p:nvSpPr>
          <p:cNvPr id="23" name="TextBox 23"/>
          <p:cNvSpPr txBox="1"/>
          <p:nvPr/>
        </p:nvSpPr>
        <p:spPr>
          <a:xfrm>
            <a:off x="15510891" y="1193076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2</a:t>
            </a:r>
          </a:p>
        </p:txBody>
      </p:sp>
      <p:sp>
        <p:nvSpPr>
          <p:cNvPr id="24" name="TextBox 24"/>
          <p:cNvSpPr txBox="1"/>
          <p:nvPr/>
        </p:nvSpPr>
        <p:spPr>
          <a:xfrm>
            <a:off x="16457295" y="1193381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4</a:t>
            </a:r>
          </a:p>
        </p:txBody>
      </p:sp>
      <p:sp>
        <p:nvSpPr>
          <p:cNvPr id="25" name="TextBox 25"/>
          <p:cNvSpPr txBox="1"/>
          <p:nvPr/>
        </p:nvSpPr>
        <p:spPr>
          <a:xfrm>
            <a:off x="16711041" y="466509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4</a:t>
            </a:r>
          </a:p>
        </p:txBody>
      </p:sp>
      <p:sp>
        <p:nvSpPr>
          <p:cNvPr id="26" name="TextBox 26"/>
          <p:cNvSpPr txBox="1"/>
          <p:nvPr/>
        </p:nvSpPr>
        <p:spPr>
          <a:xfrm>
            <a:off x="16711041" y="1903184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4</a:t>
            </a:r>
          </a:p>
        </p:txBody>
      </p:sp>
      <p:sp>
        <p:nvSpPr>
          <p:cNvPr id="27" name="TextBox 27"/>
          <p:cNvSpPr txBox="1"/>
          <p:nvPr/>
        </p:nvSpPr>
        <p:spPr>
          <a:xfrm>
            <a:off x="18415254" y="466509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5</a:t>
            </a:r>
          </a:p>
        </p:txBody>
      </p:sp>
      <p:sp>
        <p:nvSpPr>
          <p:cNvPr id="28" name="TextBox 28"/>
          <p:cNvSpPr txBox="1"/>
          <p:nvPr/>
        </p:nvSpPr>
        <p:spPr>
          <a:xfrm>
            <a:off x="18415254" y="1903184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5</a:t>
            </a:r>
          </a:p>
        </p:txBody>
      </p:sp>
      <p:sp>
        <p:nvSpPr>
          <p:cNvPr id="29" name="TextBox 29"/>
          <p:cNvSpPr txBox="1"/>
          <p:nvPr/>
        </p:nvSpPr>
        <p:spPr>
          <a:xfrm>
            <a:off x="20119848" y="466509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6</a:t>
            </a:r>
          </a:p>
        </p:txBody>
      </p:sp>
      <p:sp>
        <p:nvSpPr>
          <p:cNvPr id="30" name="TextBox 30"/>
          <p:cNvSpPr txBox="1"/>
          <p:nvPr/>
        </p:nvSpPr>
        <p:spPr>
          <a:xfrm>
            <a:off x="20119848" y="1903184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6</a:t>
            </a:r>
          </a:p>
        </p:txBody>
      </p:sp>
      <p:sp>
        <p:nvSpPr>
          <p:cNvPr id="31" name="TextBox 31"/>
          <p:cNvSpPr txBox="1"/>
          <p:nvPr/>
        </p:nvSpPr>
        <p:spPr>
          <a:xfrm>
            <a:off x="20334732" y="11025511"/>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2</a:t>
            </a:r>
          </a:p>
        </p:txBody>
      </p:sp>
      <p:sp>
        <p:nvSpPr>
          <p:cNvPr id="32" name="TextBox 32"/>
          <p:cNvSpPr txBox="1"/>
          <p:nvPr/>
        </p:nvSpPr>
        <p:spPr>
          <a:xfrm>
            <a:off x="21824061" y="4665097"/>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7</a:t>
            </a:r>
          </a:p>
        </p:txBody>
      </p:sp>
      <p:sp>
        <p:nvSpPr>
          <p:cNvPr id="33" name="TextBox 33"/>
          <p:cNvSpPr txBox="1"/>
          <p:nvPr/>
        </p:nvSpPr>
        <p:spPr>
          <a:xfrm>
            <a:off x="21824061" y="19031845"/>
            <a:ext cx="85563"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7</a:t>
            </a:r>
          </a:p>
        </p:txBody>
      </p:sp>
      <p:sp>
        <p:nvSpPr>
          <p:cNvPr id="34" name="TextBox 34"/>
          <p:cNvSpPr txBox="1"/>
          <p:nvPr/>
        </p:nvSpPr>
        <p:spPr>
          <a:xfrm>
            <a:off x="23047452" y="9225667"/>
            <a:ext cx="111109"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D</a:t>
            </a:r>
          </a:p>
        </p:txBody>
      </p:sp>
      <p:sp>
        <p:nvSpPr>
          <p:cNvPr id="35" name="TextBox 35"/>
          <p:cNvSpPr txBox="1"/>
          <p:nvPr/>
        </p:nvSpPr>
        <p:spPr>
          <a:xfrm>
            <a:off x="23047452" y="11382508"/>
            <a:ext cx="111109"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C</a:t>
            </a:r>
          </a:p>
        </p:txBody>
      </p:sp>
      <p:sp>
        <p:nvSpPr>
          <p:cNvPr id="36" name="TextBox 36"/>
          <p:cNvSpPr txBox="1"/>
          <p:nvPr/>
        </p:nvSpPr>
        <p:spPr>
          <a:xfrm>
            <a:off x="23051643" y="7068826"/>
            <a:ext cx="102641"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E</a:t>
            </a:r>
          </a:p>
        </p:txBody>
      </p:sp>
      <p:sp>
        <p:nvSpPr>
          <p:cNvPr id="37" name="TextBox 37"/>
          <p:cNvSpPr txBox="1"/>
          <p:nvPr/>
        </p:nvSpPr>
        <p:spPr>
          <a:xfrm>
            <a:off x="23051643" y="13539349"/>
            <a:ext cx="102641"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B</a:t>
            </a:r>
          </a:p>
        </p:txBody>
      </p:sp>
      <p:sp>
        <p:nvSpPr>
          <p:cNvPr id="38" name="TextBox 38"/>
          <p:cNvSpPr txBox="1"/>
          <p:nvPr/>
        </p:nvSpPr>
        <p:spPr>
          <a:xfrm>
            <a:off x="23051643" y="15696190"/>
            <a:ext cx="102641" cy="19696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A</a:t>
            </a:r>
          </a:p>
        </p:txBody>
      </p:sp>
      <p:sp>
        <p:nvSpPr>
          <p:cNvPr id="39" name="TextBox 39"/>
          <p:cNvSpPr txBox="1"/>
          <p:nvPr/>
        </p:nvSpPr>
        <p:spPr>
          <a:xfrm rot="1212600">
            <a:off x="3863312" y="3940028"/>
            <a:ext cx="400345" cy="150466"/>
          </a:xfrm>
          <a:prstGeom prst="rect">
            <a:avLst/>
          </a:prstGeom>
        </p:spPr>
        <p:txBody>
          <a:bodyPr lIns="0" tIns="0" rIns="0" bIns="0" rtlCol="0" anchor="t">
            <a:spAutoFit/>
          </a:bodyPr>
          <a:lstStyle/>
          <a:p>
            <a:pPr algn="l">
              <a:lnSpc>
                <a:spcPts val="1217"/>
              </a:lnSpc>
            </a:pPr>
            <a:r>
              <a:rPr lang="en-US" sz="869" spc="19">
                <a:solidFill>
                  <a:srgbClr val="000000"/>
                </a:solidFill>
                <a:latin typeface="Open Sans"/>
                <a:ea typeface="Open Sans"/>
                <a:cs typeface="Open Sans"/>
                <a:sym typeface="Open Sans"/>
              </a:rPr>
              <a:t>NORTH</a:t>
            </a:r>
          </a:p>
        </p:txBody>
      </p:sp>
      <p:sp>
        <p:nvSpPr>
          <p:cNvPr id="40" name="TextBox 40"/>
          <p:cNvSpPr txBox="1"/>
          <p:nvPr/>
        </p:nvSpPr>
        <p:spPr>
          <a:xfrm>
            <a:off x="19373088" y="20053230"/>
            <a:ext cx="2537003" cy="360112"/>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SCALE BAR 1 : 100 @ A1</a:t>
            </a:r>
          </a:p>
        </p:txBody>
      </p:sp>
      <p:sp>
        <p:nvSpPr>
          <p:cNvPr id="41" name="TextBox 41"/>
          <p:cNvSpPr txBox="1"/>
          <p:nvPr/>
        </p:nvSpPr>
        <p:spPr>
          <a:xfrm>
            <a:off x="19363182" y="20434611"/>
            <a:ext cx="128340" cy="360112"/>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0</a:t>
            </a:r>
          </a:p>
        </p:txBody>
      </p:sp>
      <p:sp>
        <p:nvSpPr>
          <p:cNvPr id="42" name="TextBox 42"/>
          <p:cNvSpPr txBox="1"/>
          <p:nvPr/>
        </p:nvSpPr>
        <p:spPr>
          <a:xfrm>
            <a:off x="21076920" y="20432325"/>
            <a:ext cx="320754" cy="360112"/>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5m</a:t>
            </a:r>
          </a:p>
        </p:txBody>
      </p:sp>
      <p:sp>
        <p:nvSpPr>
          <p:cNvPr id="43" name="TextBox 43"/>
          <p:cNvSpPr txBox="1"/>
          <p:nvPr/>
        </p:nvSpPr>
        <p:spPr>
          <a:xfrm>
            <a:off x="22726650" y="20529861"/>
            <a:ext cx="449104" cy="264862"/>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10m</a:t>
            </a:r>
          </a:p>
        </p:txBody>
      </p:sp>
      <p:sp>
        <p:nvSpPr>
          <p:cNvPr id="44" name="TextBox 44"/>
          <p:cNvSpPr txBox="1"/>
          <p:nvPr/>
        </p:nvSpPr>
        <p:spPr>
          <a:xfrm>
            <a:off x="26340816" y="20529861"/>
            <a:ext cx="449104" cy="264862"/>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20m</a:t>
            </a:r>
          </a:p>
        </p:txBody>
      </p:sp>
      <p:sp>
        <p:nvSpPr>
          <p:cNvPr id="45" name="TextBox 45"/>
          <p:cNvSpPr txBox="1"/>
          <p:nvPr/>
        </p:nvSpPr>
        <p:spPr>
          <a:xfrm>
            <a:off x="21636990" y="1118454"/>
            <a:ext cx="3038761" cy="1574082"/>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ROOF SPECIFIC NOTES:</a:t>
            </a:r>
          </a:p>
          <a:p>
            <a:pPr algn="l">
              <a:lnSpc>
                <a:spcPts val="3210"/>
              </a:lnSpc>
            </a:pPr>
            <a:r>
              <a:rPr lang="en-US" sz="1786">
                <a:solidFill>
                  <a:srgbClr val="000000"/>
                </a:solidFill>
                <a:latin typeface="Calibri (MS) Light"/>
                <a:ea typeface="Calibri (MS) Light"/>
                <a:cs typeface="Calibri (MS) Light"/>
                <a:sym typeface="Calibri (MS) Light"/>
              </a:rPr>
              <a:t>1.New pitched roof; 2.New flat roof; 3.Parapet wall;</a:t>
            </a:r>
          </a:p>
        </p:txBody>
      </p:sp>
      <p:sp>
        <p:nvSpPr>
          <p:cNvPr id="46" name="TextBox 46"/>
          <p:cNvSpPr txBox="1"/>
          <p:nvPr/>
        </p:nvSpPr>
        <p:spPr>
          <a:xfrm>
            <a:off x="21652230" y="2705233"/>
            <a:ext cx="174031" cy="403803"/>
          </a:xfrm>
          <a:prstGeom prst="rect">
            <a:avLst/>
          </a:prstGeom>
        </p:spPr>
        <p:txBody>
          <a:bodyPr lIns="0" tIns="0" rIns="0" bIns="0" rtlCol="0" anchor="t">
            <a:spAutoFit/>
          </a:bodyPr>
          <a:lstStyle/>
          <a:p>
            <a:pPr algn="l">
              <a:lnSpc>
                <a:spcPts val="3210"/>
              </a:lnSpc>
            </a:pPr>
            <a:r>
              <a:rPr lang="en-US" sz="1786">
                <a:solidFill>
                  <a:srgbClr val="000000"/>
                </a:solidFill>
                <a:latin typeface="Calibri (MS) Light"/>
                <a:ea typeface="Calibri (MS) Light"/>
                <a:cs typeface="Calibri (MS) Light"/>
                <a:sym typeface="Calibri (MS) Light"/>
              </a:rPr>
              <a:t>4.</a:t>
            </a:r>
          </a:p>
        </p:txBody>
      </p:sp>
      <p:sp>
        <p:nvSpPr>
          <p:cNvPr id="47" name="TextBox 47"/>
          <p:cNvSpPr txBox="1"/>
          <p:nvPr/>
        </p:nvSpPr>
        <p:spPr>
          <a:xfrm>
            <a:off x="21961221" y="2705233"/>
            <a:ext cx="4232396" cy="403803"/>
          </a:xfrm>
          <a:prstGeom prst="rect">
            <a:avLst/>
          </a:prstGeom>
        </p:spPr>
        <p:txBody>
          <a:bodyPr lIns="0" tIns="0" rIns="0" bIns="0" rtlCol="0" anchor="t">
            <a:spAutoFit/>
          </a:bodyPr>
          <a:lstStyle/>
          <a:p>
            <a:pPr algn="l">
              <a:lnSpc>
                <a:spcPts val="3210"/>
              </a:lnSpc>
            </a:pPr>
            <a:r>
              <a:rPr lang="en-US" sz="1786">
                <a:solidFill>
                  <a:srgbClr val="000000"/>
                </a:solidFill>
                <a:latin typeface="Calibri (MS) Light"/>
                <a:ea typeface="Calibri (MS) Light"/>
                <a:cs typeface="Calibri (MS) Light"/>
                <a:sym typeface="Calibri (MS) Light"/>
              </a:rPr>
              <a:t>Existing roof to be reverted to pitched roof to</a:t>
            </a:r>
          </a:p>
        </p:txBody>
      </p:sp>
      <p:sp>
        <p:nvSpPr>
          <p:cNvPr id="48" name="TextBox 48"/>
          <p:cNvSpPr txBox="1"/>
          <p:nvPr/>
        </p:nvSpPr>
        <p:spPr>
          <a:xfrm>
            <a:off x="21977985" y="3133858"/>
            <a:ext cx="2255520" cy="356178"/>
          </a:xfrm>
          <a:prstGeom prst="rect">
            <a:avLst/>
          </a:prstGeom>
        </p:spPr>
        <p:txBody>
          <a:bodyPr lIns="0" tIns="0" rIns="0" bIns="0" rtlCol="0" anchor="t">
            <a:spAutoFit/>
          </a:bodyPr>
          <a:lstStyle/>
          <a:p>
            <a:pPr algn="l">
              <a:lnSpc>
                <a:spcPts val="2781"/>
              </a:lnSpc>
            </a:pPr>
            <a:r>
              <a:rPr lang="en-US" sz="1786">
                <a:solidFill>
                  <a:srgbClr val="000000"/>
                </a:solidFill>
                <a:latin typeface="Calibri (MS) Light"/>
                <a:ea typeface="Calibri (MS) Light"/>
                <a:cs typeface="Calibri (MS) Light"/>
                <a:sym typeface="Calibri (MS) Light"/>
              </a:rPr>
              <a:t>tie-in with new flat roof;</a:t>
            </a:r>
          </a:p>
        </p:txBody>
      </p:sp>
      <p:sp>
        <p:nvSpPr>
          <p:cNvPr id="49" name="TextBox 49"/>
          <p:cNvSpPr txBox="1"/>
          <p:nvPr/>
        </p:nvSpPr>
        <p:spPr>
          <a:xfrm>
            <a:off x="27857958" y="18756963"/>
            <a:ext cx="491871" cy="687924"/>
          </a:xfrm>
          <a:prstGeom prst="rect">
            <a:avLst/>
          </a:prstGeom>
        </p:spPr>
        <p:txBody>
          <a:bodyPr lIns="0" tIns="0" rIns="0" bIns="0" rtlCol="0" anchor="t">
            <a:spAutoFit/>
          </a:bodyPr>
          <a:lstStyle/>
          <a:p>
            <a:pPr algn="l">
              <a:lnSpc>
                <a:spcPts val="2877"/>
              </a:lnSpc>
            </a:pPr>
            <a:r>
              <a:rPr lang="en-US" sz="1517" spc="-10">
                <a:solidFill>
                  <a:srgbClr val="000000"/>
                </a:solidFill>
                <a:latin typeface="IBM Plex Sans"/>
                <a:ea typeface="IBM Plex Sans"/>
                <a:cs typeface="IBM Plex Sans"/>
                <a:sym typeface="IBM Plex Sans"/>
              </a:rPr>
              <a:t>1:100 1:200</a:t>
            </a:r>
          </a:p>
        </p:txBody>
      </p:sp>
      <p:sp>
        <p:nvSpPr>
          <p:cNvPr id="50" name="TextBox 50"/>
          <p:cNvSpPr txBox="1"/>
          <p:nvPr/>
        </p:nvSpPr>
        <p:spPr>
          <a:xfrm>
            <a:off x="27618309" y="18183482"/>
            <a:ext cx="1836020" cy="443732"/>
          </a:xfrm>
          <a:prstGeom prst="rect">
            <a:avLst/>
          </a:prstGeom>
        </p:spPr>
        <p:txBody>
          <a:bodyPr lIns="0" tIns="0" rIns="0" bIns="0" rtlCol="0" anchor="t">
            <a:spAutoFit/>
          </a:bodyPr>
          <a:lstStyle/>
          <a:p>
            <a:pPr algn="ctr">
              <a:lnSpc>
                <a:spcPts val="1775"/>
              </a:lnSpc>
            </a:pPr>
            <a:r>
              <a:rPr lang="en-US" sz="1583" spc="-11">
                <a:solidFill>
                  <a:srgbClr val="000000"/>
                </a:solidFill>
                <a:latin typeface="IBM Plex Sans"/>
                <a:ea typeface="IBM Plex Sans"/>
                <a:cs typeface="IBM Plex Sans"/>
                <a:sym typeface="IBM Plex Sans"/>
              </a:rPr>
              <a:t>Proposed New Roof Plan</a:t>
            </a:r>
          </a:p>
        </p:txBody>
      </p:sp>
      <p:sp>
        <p:nvSpPr>
          <p:cNvPr id="51" name="TextBox 51"/>
          <p:cNvSpPr txBox="1"/>
          <p:nvPr/>
        </p:nvSpPr>
        <p:spPr>
          <a:xfrm>
            <a:off x="27870531" y="20446051"/>
            <a:ext cx="270948"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06</a:t>
            </a:r>
          </a:p>
        </p:txBody>
      </p:sp>
      <p:sp>
        <p:nvSpPr>
          <p:cNvPr id="52" name="TextBox 52"/>
          <p:cNvSpPr txBox="1"/>
          <p:nvPr/>
        </p:nvSpPr>
        <p:spPr>
          <a:xfrm>
            <a:off x="28461081" y="20445670"/>
            <a:ext cx="406432"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113</a:t>
            </a:r>
          </a:p>
        </p:txBody>
      </p:sp>
      <p:sp>
        <p:nvSpPr>
          <p:cNvPr id="53" name="TextBox 53"/>
          <p:cNvSpPr txBox="1"/>
          <p:nvPr/>
        </p:nvSpPr>
        <p:spPr>
          <a:xfrm>
            <a:off x="27001089" y="20429972"/>
            <a:ext cx="621792"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SHIN</a:t>
            </a:r>
          </a:p>
        </p:txBody>
      </p:sp>
      <p:sp>
        <p:nvSpPr>
          <p:cNvPr id="54" name="TextBox 54"/>
          <p:cNvSpPr txBox="1"/>
          <p:nvPr/>
        </p:nvSpPr>
        <p:spPr>
          <a:xfrm>
            <a:off x="28891992" y="15958185"/>
            <a:ext cx="45101" cy="43644"/>
          </a:xfrm>
          <a:prstGeom prst="rect">
            <a:avLst/>
          </a:prstGeom>
        </p:spPr>
        <p:txBody>
          <a:bodyPr lIns="0" tIns="0" rIns="0" bIns="0" rtlCol="0" anchor="t">
            <a:spAutoFit/>
          </a:bodyPr>
          <a:lstStyle/>
          <a:p>
            <a:pPr algn="l">
              <a:lnSpc>
                <a:spcPts val="271"/>
              </a:lnSpc>
            </a:pPr>
            <a:r>
              <a:rPr lang="en-US" sz="482" spc="-3">
                <a:solidFill>
                  <a:srgbClr val="000000"/>
                </a:solidFill>
                <a:latin typeface="IBM Plex Sans"/>
                <a:ea typeface="IBM Plex Sans"/>
                <a:cs typeface="IBM Plex Sans"/>
                <a:sym typeface="IBM Plex Sans"/>
              </a:rPr>
              <a:t>C</a:t>
            </a:r>
          </a:p>
        </p:txBody>
      </p:sp>
      <p:sp>
        <p:nvSpPr>
          <p:cNvPr id="55" name="TextBox 55"/>
          <p:cNvSpPr txBox="1"/>
          <p:nvPr/>
        </p:nvSpPr>
        <p:spPr>
          <a:xfrm>
            <a:off x="27001470" y="16082000"/>
            <a:ext cx="2256739" cy="1093079"/>
          </a:xfrm>
          <a:prstGeom prst="rect">
            <a:avLst/>
          </a:prstGeom>
        </p:spPr>
        <p:txBody>
          <a:bodyPr lIns="0" tIns="0" rIns="0" bIns="0" rtlCol="0" anchor="t">
            <a:spAutoFit/>
          </a:bodyPr>
          <a:lstStyle/>
          <a:p>
            <a:pPr algn="l">
              <a:lnSpc>
                <a:spcPts val="1129"/>
              </a:lnSpc>
            </a:pPr>
            <a:r>
              <a:rPr lang="en-US" sz="2009" spc="-14">
                <a:solidFill>
                  <a:srgbClr val="000000"/>
                </a:solidFill>
                <a:latin typeface="IBM Plex Sans"/>
                <a:ea typeface="IBM Plex Sans"/>
                <a:cs typeface="IBM Plex Sans"/>
                <a:sym typeface="IBM Plex Sans"/>
              </a:rPr>
              <a:t>JBKS Architects</a:t>
            </a:r>
          </a:p>
          <a:p>
            <a:pPr algn="l">
              <a:lnSpc>
                <a:spcPts val="863"/>
              </a:lnSpc>
            </a:pPr>
            <a:r>
              <a:rPr lang="en-US" sz="1004" spc="-7">
                <a:solidFill>
                  <a:srgbClr val="000000"/>
                </a:solidFill>
                <a:latin typeface="IBM Plex Sans"/>
                <a:ea typeface="IBM Plex Sans"/>
                <a:cs typeface="IBM Plex Sans"/>
                <a:sym typeface="IBM Plex Sans"/>
              </a:rPr>
              <a:t>architects urban designers landscape and product designers</a:t>
            </a:r>
          </a:p>
          <a:p>
            <a:pPr algn="l">
              <a:lnSpc>
                <a:spcPts val="2511"/>
              </a:lnSpc>
            </a:pPr>
            <a:r>
              <a:rPr lang="en-US" sz="1004" spc="-7">
                <a:solidFill>
                  <a:srgbClr val="000000"/>
                </a:solidFill>
                <a:latin typeface="IBM Plex Sans"/>
                <a:ea typeface="IBM Plex Sans"/>
                <a:cs typeface="IBM Plex Sans"/>
                <a:sym typeface="IBM Plex Sans"/>
              </a:rPr>
              <a:t>Suite 1, Parkwood Stud, London Road,</a:t>
            </a:r>
          </a:p>
          <a:p>
            <a:pPr algn="l">
              <a:lnSpc>
                <a:spcPts val="502"/>
              </a:lnSpc>
            </a:pPr>
            <a:r>
              <a:rPr lang="en-US" sz="1004" spc="-7">
                <a:solidFill>
                  <a:srgbClr val="000000"/>
                </a:solidFill>
                <a:latin typeface="IBM Plex Sans"/>
                <a:ea typeface="IBM Plex Sans"/>
                <a:cs typeface="IBM Plex Sans"/>
                <a:sym typeface="IBM Plex Sans"/>
              </a:rPr>
              <a:t>Aston Rowant, Oxon, OX49 5SP</a:t>
            </a:r>
          </a:p>
          <a:p>
            <a:pPr algn="l">
              <a:lnSpc>
                <a:spcPts val="2511"/>
              </a:lnSpc>
            </a:pPr>
            <a:r>
              <a:rPr lang="en-US" sz="1004" spc="-7">
                <a:solidFill>
                  <a:srgbClr val="000000"/>
                </a:solidFill>
                <a:latin typeface="IBM Plex Sans"/>
                <a:ea typeface="IBM Plex Sans"/>
                <a:cs typeface="IBM Plex Sans"/>
                <a:sym typeface="IBM Plex Sans"/>
              </a:rPr>
              <a:t>Tel: (01844) 350101</a:t>
            </a:r>
          </a:p>
        </p:txBody>
      </p:sp>
      <p:sp>
        <p:nvSpPr>
          <p:cNvPr id="56" name="TextBox 56"/>
          <p:cNvSpPr txBox="1"/>
          <p:nvPr/>
        </p:nvSpPr>
        <p:spPr>
          <a:xfrm>
            <a:off x="29169360" y="20429972"/>
            <a:ext cx="289427"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00</a:t>
            </a:r>
          </a:p>
        </p:txBody>
      </p:sp>
      <p:sp>
        <p:nvSpPr>
          <p:cNvPr id="57" name="TextBox 57"/>
          <p:cNvSpPr txBox="1"/>
          <p:nvPr/>
        </p:nvSpPr>
        <p:spPr>
          <a:xfrm>
            <a:off x="26983944" y="975179"/>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1.</a:t>
            </a:r>
          </a:p>
        </p:txBody>
      </p:sp>
      <p:sp>
        <p:nvSpPr>
          <p:cNvPr id="58" name="TextBox 58"/>
          <p:cNvSpPr txBox="1"/>
          <p:nvPr/>
        </p:nvSpPr>
        <p:spPr>
          <a:xfrm>
            <a:off x="26994231" y="32893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3.</a:t>
            </a:r>
          </a:p>
        </p:txBody>
      </p:sp>
      <p:sp>
        <p:nvSpPr>
          <p:cNvPr id="59" name="TextBox 59"/>
          <p:cNvSpPr txBox="1"/>
          <p:nvPr/>
        </p:nvSpPr>
        <p:spPr>
          <a:xfrm>
            <a:off x="26996136" y="27940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2.</a:t>
            </a:r>
          </a:p>
        </p:txBody>
      </p:sp>
      <p:sp>
        <p:nvSpPr>
          <p:cNvPr id="60" name="TextBox 60"/>
          <p:cNvSpPr txBox="1"/>
          <p:nvPr/>
        </p:nvSpPr>
        <p:spPr>
          <a:xfrm>
            <a:off x="26998422" y="3950408"/>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4.</a:t>
            </a:r>
          </a:p>
        </p:txBody>
      </p:sp>
      <p:sp>
        <p:nvSpPr>
          <p:cNvPr id="61" name="TextBox 61"/>
          <p:cNvSpPr txBox="1"/>
          <p:nvPr/>
        </p:nvSpPr>
        <p:spPr>
          <a:xfrm>
            <a:off x="27011757" y="17340653"/>
            <a:ext cx="251736"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Job</a:t>
            </a:r>
          </a:p>
        </p:txBody>
      </p:sp>
      <p:sp>
        <p:nvSpPr>
          <p:cNvPr id="62" name="TextBox 62"/>
          <p:cNvSpPr txBox="1"/>
          <p:nvPr/>
        </p:nvSpPr>
        <p:spPr>
          <a:xfrm>
            <a:off x="26974038" y="19035341"/>
            <a:ext cx="390563"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Scale</a:t>
            </a:r>
          </a:p>
        </p:txBody>
      </p:sp>
      <p:sp>
        <p:nvSpPr>
          <p:cNvPr id="63" name="TextBox 63"/>
          <p:cNvSpPr txBox="1"/>
          <p:nvPr/>
        </p:nvSpPr>
        <p:spPr>
          <a:xfrm>
            <a:off x="27007185" y="18089318"/>
            <a:ext cx="381667" cy="366484"/>
          </a:xfrm>
          <a:prstGeom prst="rect">
            <a:avLst/>
          </a:prstGeom>
        </p:spPr>
        <p:txBody>
          <a:bodyPr lIns="0" tIns="0" rIns="0" bIns="0" rtlCol="0" anchor="t">
            <a:spAutoFit/>
          </a:bodyPr>
          <a:lstStyle/>
          <a:p>
            <a:pPr algn="l">
              <a:lnSpc>
                <a:spcPts val="1463"/>
              </a:lnSpc>
            </a:pPr>
            <a:r>
              <a:rPr lang="en-US" sz="1205" spc="-8">
                <a:solidFill>
                  <a:srgbClr val="000000"/>
                </a:solidFill>
                <a:latin typeface="IBM Plex Sans"/>
                <a:ea typeface="IBM Plex Sans"/>
                <a:cs typeface="IBM Plex Sans"/>
                <a:sym typeface="IBM Plex Sans"/>
              </a:rPr>
              <a:t>DWG Title</a:t>
            </a:r>
          </a:p>
        </p:txBody>
      </p:sp>
      <p:sp>
        <p:nvSpPr>
          <p:cNvPr id="64" name="TextBox 64"/>
          <p:cNvSpPr txBox="1"/>
          <p:nvPr/>
        </p:nvSpPr>
        <p:spPr>
          <a:xfrm>
            <a:off x="27009852" y="19412531"/>
            <a:ext cx="329813"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Date</a:t>
            </a:r>
          </a:p>
        </p:txBody>
      </p:sp>
      <p:sp>
        <p:nvSpPr>
          <p:cNvPr id="65" name="TextBox 65"/>
          <p:cNvSpPr txBox="1"/>
          <p:nvPr/>
        </p:nvSpPr>
        <p:spPr>
          <a:xfrm>
            <a:off x="27022425" y="19817153"/>
            <a:ext cx="598732"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Dwg No.</a:t>
            </a:r>
          </a:p>
        </p:txBody>
      </p:sp>
      <p:sp>
        <p:nvSpPr>
          <p:cNvPr id="66" name="TextBox 66"/>
          <p:cNvSpPr txBox="1"/>
          <p:nvPr/>
        </p:nvSpPr>
        <p:spPr>
          <a:xfrm>
            <a:off x="29291661" y="18738161"/>
            <a:ext cx="190986" cy="679285"/>
          </a:xfrm>
          <a:prstGeom prst="rect">
            <a:avLst/>
          </a:prstGeom>
        </p:spPr>
        <p:txBody>
          <a:bodyPr lIns="0" tIns="0" rIns="0" bIns="0" rtlCol="0" anchor="t">
            <a:spAutoFit/>
          </a:bodyPr>
          <a:lstStyle/>
          <a:p>
            <a:pPr algn="just">
              <a:lnSpc>
                <a:spcPts val="2877"/>
              </a:lnSpc>
            </a:pPr>
            <a:r>
              <a:rPr lang="en-US" sz="1205" spc="-8">
                <a:solidFill>
                  <a:srgbClr val="000000"/>
                </a:solidFill>
                <a:latin typeface="IBM Plex Sans"/>
                <a:ea typeface="IBM Plex Sans"/>
                <a:cs typeface="IBM Plex Sans"/>
                <a:sym typeface="IBM Plex Sans"/>
              </a:rPr>
              <a:t>A1 A3</a:t>
            </a:r>
          </a:p>
        </p:txBody>
      </p:sp>
      <p:sp>
        <p:nvSpPr>
          <p:cNvPr id="67" name="TextBox 67"/>
          <p:cNvSpPr txBox="1"/>
          <p:nvPr/>
        </p:nvSpPr>
        <p:spPr>
          <a:xfrm>
            <a:off x="29199459" y="19947455"/>
            <a:ext cx="277654"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Rev</a:t>
            </a:r>
          </a:p>
        </p:txBody>
      </p:sp>
      <p:sp>
        <p:nvSpPr>
          <p:cNvPr id="68" name="TextBox 68"/>
          <p:cNvSpPr txBox="1"/>
          <p:nvPr/>
        </p:nvSpPr>
        <p:spPr>
          <a:xfrm>
            <a:off x="27315033" y="1003754"/>
            <a:ext cx="2145240" cy="3642312"/>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No deviation may be made from the details shown on this prior permission of the architects. found between this drawing and any other document should be referred immediately to the Architects. IF IN ANY DOUBT ASK.</a:t>
            </a:r>
          </a:p>
          <a:p>
            <a:pPr algn="l">
              <a:lnSpc>
                <a:spcPts val="3013"/>
              </a:lnSpc>
            </a:pPr>
            <a:r>
              <a:rPr lang="en-US" sz="1205" spc="-8">
                <a:solidFill>
                  <a:srgbClr val="000000"/>
                </a:solidFill>
                <a:latin typeface="IBM Plex Sans"/>
                <a:ea typeface="IBM Plex Sans"/>
                <a:cs typeface="IBM Plex Sans"/>
                <a:sym typeface="IBM Plex Sans"/>
              </a:rPr>
              <a:t>No dimensions should be</a:t>
            </a:r>
          </a:p>
          <a:p>
            <a:pPr algn="l">
              <a:lnSpc>
                <a:spcPts val="602"/>
              </a:lnSpc>
            </a:pPr>
            <a:r>
              <a:rPr lang="en-US" sz="1205" spc="-8">
                <a:solidFill>
                  <a:srgbClr val="000000"/>
                </a:solidFill>
                <a:latin typeface="IBM Plex Sans"/>
                <a:ea typeface="IBM Plex Sans"/>
                <a:cs typeface="IBM Plex Sans"/>
                <a:sym typeface="IBM Plex Sans"/>
              </a:rPr>
              <a:t>scaled from this drawing.</a:t>
            </a:r>
          </a:p>
          <a:p>
            <a:pPr algn="l">
              <a:lnSpc>
                <a:spcPts val="3013"/>
              </a:lnSpc>
            </a:pPr>
            <a:r>
              <a:rPr lang="en-US" sz="1205" spc="3">
                <a:solidFill>
                  <a:srgbClr val="000000"/>
                </a:solidFill>
                <a:latin typeface="IBM Plex Sans"/>
                <a:ea typeface="IBM Plex Sans"/>
                <a:cs typeface="IBM Plex Sans"/>
                <a:sym typeface="IBM Plex Sans"/>
              </a:rPr>
              <a:t>This drawing is to be removed</a:t>
            </a:r>
          </a:p>
          <a:p>
            <a:pPr algn="l">
              <a:lnSpc>
                <a:spcPts val="602"/>
              </a:lnSpc>
            </a:pPr>
            <a:r>
              <a:rPr lang="en-US" sz="1205" spc="-8">
                <a:solidFill>
                  <a:srgbClr val="000000"/>
                </a:solidFill>
                <a:latin typeface="IBM Plex Sans"/>
                <a:ea typeface="IBM Plex Sans"/>
                <a:cs typeface="IBM Plex Sans"/>
                <a:sym typeface="IBM Plex Sans"/>
              </a:rPr>
              <a:t>from currency immediately a</a:t>
            </a:r>
          </a:p>
          <a:p>
            <a:pPr algn="l">
              <a:lnSpc>
                <a:spcPts val="1983"/>
              </a:lnSpc>
            </a:pPr>
            <a:r>
              <a:rPr lang="en-US" sz="1205" spc="-8">
                <a:solidFill>
                  <a:srgbClr val="000000"/>
                </a:solidFill>
                <a:latin typeface="IBM Plex Sans"/>
                <a:ea typeface="IBM Plex Sans"/>
                <a:cs typeface="IBM Plex Sans"/>
                <a:sym typeface="IBM Plex Sans"/>
              </a:rPr>
              <a:t>revised version is issued.</a:t>
            </a:r>
          </a:p>
          <a:p>
            <a:pPr algn="l">
              <a:lnSpc>
                <a:spcPts val="3013"/>
              </a:lnSpc>
            </a:pPr>
            <a:r>
              <a:rPr lang="en-US" sz="1205" spc="-1">
                <a:solidFill>
                  <a:srgbClr val="000000"/>
                </a:solidFill>
                <a:latin typeface="IBM Plex Sans"/>
                <a:ea typeface="IBM Plex Sans"/>
                <a:cs typeface="IBM Plex Sans"/>
                <a:sym typeface="IBM Plex Sans"/>
              </a:rPr>
              <a:t>All rights described in Chapter</a:t>
            </a:r>
          </a:p>
          <a:p>
            <a:pPr algn="l">
              <a:lnSpc>
                <a:spcPts val="602"/>
              </a:lnSpc>
            </a:pPr>
            <a:r>
              <a:rPr lang="en-US" sz="1205" spc="-8">
                <a:solidFill>
                  <a:srgbClr val="000000"/>
                </a:solidFill>
                <a:latin typeface="IBM Plex Sans"/>
                <a:ea typeface="IBM Plex Sans"/>
                <a:cs typeface="IBM Plex Sans"/>
                <a:sym typeface="IBM Plex Sans"/>
              </a:rPr>
              <a:t>IV of the Copyright, Desings</a:t>
            </a:r>
          </a:p>
          <a:p>
            <a:pPr algn="l">
              <a:lnSpc>
                <a:spcPts val="2007"/>
              </a:lnSpc>
            </a:pPr>
            <a:r>
              <a:rPr lang="en-US" sz="1205" spc="14">
                <a:solidFill>
                  <a:srgbClr val="000000"/>
                </a:solidFill>
                <a:latin typeface="IBM Plex Sans"/>
                <a:ea typeface="IBM Plex Sans"/>
                <a:cs typeface="IBM Plex Sans"/>
                <a:sym typeface="IBM Plex Sans"/>
              </a:rPr>
              <a:t>and Patents Act of 1988 have</a:t>
            </a:r>
          </a:p>
          <a:p>
            <a:pPr algn="l">
              <a:lnSpc>
                <a:spcPts val="602"/>
              </a:lnSpc>
            </a:pPr>
            <a:r>
              <a:rPr lang="en-US" sz="1205" spc="-8">
                <a:solidFill>
                  <a:srgbClr val="000000"/>
                </a:solidFill>
                <a:latin typeface="IBM Plex Sans"/>
                <a:ea typeface="IBM Plex Sans"/>
                <a:cs typeface="IBM Plex Sans"/>
                <a:sym typeface="IBM Plex Sans"/>
              </a:rPr>
              <a:t>been generally asserted.</a:t>
            </a:r>
          </a:p>
        </p:txBody>
      </p:sp>
      <p:sp>
        <p:nvSpPr>
          <p:cNvPr id="69" name="TextBox 69"/>
          <p:cNvSpPr txBox="1"/>
          <p:nvPr/>
        </p:nvSpPr>
        <p:spPr>
          <a:xfrm>
            <a:off x="27324177" y="1334081"/>
            <a:ext cx="590198"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drawing </a:t>
            </a:r>
          </a:p>
        </p:txBody>
      </p:sp>
      <p:sp>
        <p:nvSpPr>
          <p:cNvPr id="70" name="TextBox 70"/>
          <p:cNvSpPr txBox="1"/>
          <p:nvPr/>
        </p:nvSpPr>
        <p:spPr>
          <a:xfrm>
            <a:off x="28233233" y="1334081"/>
            <a:ext cx="538124"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without </a:t>
            </a:r>
          </a:p>
        </p:txBody>
      </p:sp>
      <p:sp>
        <p:nvSpPr>
          <p:cNvPr id="71" name="TextBox 71"/>
          <p:cNvSpPr txBox="1"/>
          <p:nvPr/>
        </p:nvSpPr>
        <p:spPr>
          <a:xfrm>
            <a:off x="27329130" y="1666313"/>
            <a:ext cx="31272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Any </a:t>
            </a:r>
          </a:p>
        </p:txBody>
      </p:sp>
      <p:sp>
        <p:nvSpPr>
          <p:cNvPr id="72" name="TextBox 72"/>
          <p:cNvSpPr txBox="1"/>
          <p:nvPr/>
        </p:nvSpPr>
        <p:spPr>
          <a:xfrm>
            <a:off x="27901773" y="1666313"/>
            <a:ext cx="87660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discrepancy </a:t>
            </a:r>
          </a:p>
        </p:txBody>
      </p:sp>
      <p:sp>
        <p:nvSpPr>
          <p:cNvPr id="73" name="TextBox 73"/>
          <p:cNvSpPr txBox="1"/>
          <p:nvPr/>
        </p:nvSpPr>
        <p:spPr>
          <a:xfrm>
            <a:off x="28856940" y="18762059"/>
            <a:ext cx="211341" cy="691839"/>
          </a:xfrm>
          <a:prstGeom prst="rect">
            <a:avLst/>
          </a:prstGeom>
        </p:spPr>
        <p:txBody>
          <a:bodyPr lIns="0" tIns="0" rIns="0" bIns="0" rtlCol="0" anchor="t">
            <a:spAutoFit/>
          </a:bodyPr>
          <a:lstStyle/>
          <a:p>
            <a:pPr algn="just">
              <a:lnSpc>
                <a:spcPts val="2877"/>
              </a:lnSpc>
            </a:pPr>
            <a:r>
              <a:rPr lang="en-US" sz="1607" spc="-11">
                <a:solidFill>
                  <a:srgbClr val="000000"/>
                </a:solidFill>
                <a:latin typeface="IBM Plex Sans"/>
                <a:ea typeface="IBM Plex Sans"/>
                <a:cs typeface="IBM Plex Sans"/>
                <a:sym typeface="IBM Plex Sans"/>
              </a:rPr>
              <a:t>@ @</a:t>
            </a:r>
          </a:p>
        </p:txBody>
      </p:sp>
      <p:sp>
        <p:nvSpPr>
          <p:cNvPr id="74" name="TextBox 74"/>
          <p:cNvSpPr txBox="1"/>
          <p:nvPr/>
        </p:nvSpPr>
        <p:spPr>
          <a:xfrm>
            <a:off x="28070175" y="19492817"/>
            <a:ext cx="937403" cy="326460"/>
          </a:xfrm>
          <a:prstGeom prst="rect">
            <a:avLst/>
          </a:prstGeom>
        </p:spPr>
        <p:txBody>
          <a:bodyPr lIns="0" tIns="0" rIns="0" bIns="0" rtlCol="0" anchor="t">
            <a:spAutoFit/>
          </a:bodyPr>
          <a:lstStyle/>
          <a:p>
            <a:pPr algn="l">
              <a:lnSpc>
                <a:spcPts val="2877"/>
              </a:lnSpc>
            </a:pPr>
            <a:r>
              <a:rPr lang="en-US" sz="1607" spc="-11">
                <a:solidFill>
                  <a:srgbClr val="000000"/>
                </a:solidFill>
                <a:latin typeface="IBM Plex Sans"/>
                <a:ea typeface="IBM Plex Sans"/>
                <a:cs typeface="IBM Plex Sans"/>
                <a:sym typeface="IBM Plex Sans"/>
              </a:rPr>
              <a:t>April 2024</a:t>
            </a:r>
          </a:p>
        </p:txBody>
      </p:sp>
      <p:sp>
        <p:nvSpPr>
          <p:cNvPr id="75" name="TextBox 75"/>
          <p:cNvSpPr txBox="1"/>
          <p:nvPr/>
        </p:nvSpPr>
        <p:spPr>
          <a:xfrm rot="-5400000">
            <a:off x="25854384" y="17032252"/>
            <a:ext cx="7875222" cy="99803"/>
          </a:xfrm>
          <a:prstGeom prst="rect">
            <a:avLst/>
          </a:prstGeom>
        </p:spPr>
        <p:txBody>
          <a:bodyPr lIns="0" tIns="0" rIns="0" bIns="0" rtlCol="0" anchor="t">
            <a:spAutoFit/>
          </a:bodyPr>
          <a:lstStyle/>
          <a:p>
            <a:pPr algn="l">
              <a:lnSpc>
                <a:spcPts val="843"/>
              </a:lnSpc>
            </a:pPr>
            <a:r>
              <a:rPr lang="en-US" sz="602" spc="-4">
                <a:solidFill>
                  <a:srgbClr val="000000"/>
                </a:solidFill>
                <a:latin typeface="IBM Plex Sans"/>
                <a:ea typeface="IBM Plex Sans"/>
                <a:cs typeface="IBM Plex Sans"/>
                <a:sym typeface="IBM Plex Sans"/>
              </a:rPr>
              <a:t>Y:\Shared\JBKS Project Files\SHIN - Shinfield Community Church\STAGE 3_DEVELOPED DESIGN\07_DRAWINGS\02_PLANNING DRG's\01_JBKS DRG's\01_DWGs\01_CURRENT\SHIN_06.113.00_Proposed Roof Plan.dwg</a:t>
            </a:r>
          </a:p>
        </p:txBody>
      </p:sp>
      <p:sp>
        <p:nvSpPr>
          <p:cNvPr id="76" name="TextBox 76"/>
          <p:cNvSpPr txBox="1"/>
          <p:nvPr/>
        </p:nvSpPr>
        <p:spPr>
          <a:xfrm>
            <a:off x="27006804" y="575739"/>
            <a:ext cx="98330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NOTES:</a:t>
            </a:r>
          </a:p>
        </p:txBody>
      </p:sp>
      <p:sp>
        <p:nvSpPr>
          <p:cNvPr id="77" name="TextBox 77"/>
          <p:cNvSpPr txBox="1"/>
          <p:nvPr/>
        </p:nvSpPr>
        <p:spPr>
          <a:xfrm>
            <a:off x="27006423" y="5175933"/>
            <a:ext cx="1171223"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LEGEND:</a:t>
            </a:r>
          </a:p>
        </p:txBody>
      </p:sp>
      <p:sp>
        <p:nvSpPr>
          <p:cNvPr id="78" name="TextBox 78"/>
          <p:cNvSpPr txBox="1"/>
          <p:nvPr/>
        </p:nvSpPr>
        <p:spPr>
          <a:xfrm>
            <a:off x="27007185" y="10742343"/>
            <a:ext cx="141744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REVISIONS</a:t>
            </a:r>
          </a:p>
        </p:txBody>
      </p:sp>
      <p:sp>
        <p:nvSpPr>
          <p:cNvPr id="79" name="TextBox 79"/>
          <p:cNvSpPr txBox="1"/>
          <p:nvPr/>
        </p:nvSpPr>
        <p:spPr>
          <a:xfrm>
            <a:off x="27723465" y="15452846"/>
            <a:ext cx="1081878" cy="268110"/>
          </a:xfrm>
          <a:prstGeom prst="rect">
            <a:avLst/>
          </a:prstGeom>
        </p:spPr>
        <p:txBody>
          <a:bodyPr lIns="0" tIns="0" rIns="0" bIns="0" rtlCol="0" anchor="t">
            <a:spAutoFit/>
          </a:bodyPr>
          <a:lstStyle/>
          <a:p>
            <a:pPr algn="l">
              <a:lnSpc>
                <a:spcPts val="2239"/>
              </a:lnSpc>
            </a:pPr>
            <a:r>
              <a:rPr lang="en-US" sz="1599" spc="-35">
                <a:solidFill>
                  <a:srgbClr val="000000"/>
                </a:solidFill>
                <a:latin typeface="Montserrat"/>
                <a:ea typeface="Montserrat"/>
                <a:cs typeface="Montserrat"/>
                <a:sym typeface="Montserrat"/>
              </a:rPr>
              <a:t>PLANNING</a:t>
            </a:r>
          </a:p>
        </p:txBody>
      </p:sp>
      <p:sp>
        <p:nvSpPr>
          <p:cNvPr id="80" name="TextBox 80"/>
          <p:cNvSpPr txBox="1"/>
          <p:nvPr/>
        </p:nvSpPr>
        <p:spPr>
          <a:xfrm>
            <a:off x="27756612" y="17362780"/>
            <a:ext cx="1582998" cy="606514"/>
          </a:xfrm>
          <a:prstGeom prst="rect">
            <a:avLst/>
          </a:prstGeom>
        </p:spPr>
        <p:txBody>
          <a:bodyPr lIns="0" tIns="0" rIns="0" bIns="0" rtlCol="0" anchor="t">
            <a:spAutoFit/>
          </a:bodyPr>
          <a:lstStyle/>
          <a:p>
            <a:pPr algn="ctr">
              <a:lnSpc>
                <a:spcPts val="1599"/>
              </a:lnSpc>
            </a:pPr>
            <a:r>
              <a:rPr lang="en-US" sz="1332" spc="-9">
                <a:solidFill>
                  <a:srgbClr val="000000"/>
                </a:solidFill>
                <a:latin typeface="IBM Plex Sans"/>
                <a:ea typeface="IBM Plex Sans"/>
                <a:cs typeface="IBM Plex Sans"/>
                <a:sym typeface="IBM Plex Sans"/>
              </a:rPr>
              <a:t>Shinfield Community Church, Shinfield, Reading</a:t>
            </a:r>
          </a:p>
        </p:txBody>
      </p:sp>
      <p:sp>
        <p:nvSpPr>
          <p:cNvPr id="81" name="TextBox 81"/>
          <p:cNvSpPr txBox="1"/>
          <p:nvPr/>
        </p:nvSpPr>
        <p:spPr>
          <a:xfrm>
            <a:off x="1187577" y="20294317"/>
            <a:ext cx="165449" cy="404651"/>
          </a:xfrm>
          <a:prstGeom prst="rect">
            <a:avLst/>
          </a:prstGeom>
        </p:spPr>
        <p:txBody>
          <a:bodyPr lIns="0" tIns="0" rIns="0" bIns="0" rtlCol="0" anchor="t">
            <a:spAutoFit/>
          </a:bodyPr>
          <a:lstStyle/>
          <a:p>
            <a:pPr algn="l">
              <a:lnSpc>
                <a:spcPts val="3274"/>
              </a:lnSpc>
            </a:pPr>
            <a:r>
              <a:rPr lang="en-US" sz="2339">
                <a:solidFill>
                  <a:srgbClr val="000000"/>
                </a:solidFill>
                <a:latin typeface="Tahoma"/>
                <a:ea typeface="Tahoma"/>
                <a:cs typeface="Tahoma"/>
                <a:sym typeface="Tahoma"/>
              </a:rPr>
              <a:t>1</a:t>
            </a:r>
          </a:p>
        </p:txBody>
      </p:sp>
      <p:sp>
        <p:nvSpPr>
          <p:cNvPr id="82" name="TextBox 82"/>
          <p:cNvSpPr txBox="1"/>
          <p:nvPr/>
        </p:nvSpPr>
        <p:spPr>
          <a:xfrm>
            <a:off x="1725930" y="20286697"/>
            <a:ext cx="3283906" cy="393002"/>
          </a:xfrm>
          <a:prstGeom prst="rect">
            <a:avLst/>
          </a:prstGeom>
        </p:spPr>
        <p:txBody>
          <a:bodyPr lIns="0" tIns="0" rIns="0" bIns="0" rtlCol="0" anchor="t">
            <a:spAutoFit/>
          </a:bodyPr>
          <a:lstStyle/>
          <a:p>
            <a:pPr algn="r">
              <a:lnSpc>
                <a:spcPts val="1590"/>
              </a:lnSpc>
            </a:pPr>
            <a:r>
              <a:rPr lang="en-US" sz="2339">
                <a:solidFill>
                  <a:srgbClr val="000000"/>
                </a:solidFill>
                <a:latin typeface="Tahoma"/>
                <a:ea typeface="Tahoma"/>
                <a:cs typeface="Tahoma"/>
                <a:sym typeface="Tahoma"/>
              </a:rPr>
              <a:t>Proposed New Roof Plan</a:t>
            </a:r>
          </a:p>
          <a:p>
            <a:pPr algn="r">
              <a:lnSpc>
                <a:spcPts val="2436"/>
              </a:lnSpc>
            </a:pPr>
            <a:r>
              <a:rPr lang="en-US" sz="974">
                <a:solidFill>
                  <a:srgbClr val="000000"/>
                </a:solidFill>
                <a:latin typeface="Tahoma"/>
                <a:ea typeface="Tahoma"/>
                <a:cs typeface="Tahoma"/>
                <a:sym typeface="Tahoma"/>
              </a:rPr>
              <a:t>Scale: 1 : 100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8942" y="7830569"/>
            <a:ext cx="29239216" cy="5773417"/>
          </a:xfrm>
          <a:custGeom>
            <a:avLst/>
            <a:gdLst/>
            <a:ahLst/>
            <a:cxnLst/>
            <a:rect l="l" t="t" r="r" b="b"/>
            <a:pathLst>
              <a:path w="29239216" h="5773417">
                <a:moveTo>
                  <a:pt x="0" y="0"/>
                </a:moveTo>
                <a:lnTo>
                  <a:pt x="29239216" y="0"/>
                </a:lnTo>
                <a:lnTo>
                  <a:pt x="29239216" y="5773417"/>
                </a:lnTo>
                <a:lnTo>
                  <a:pt x="0" y="57734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7114246" y="12307567"/>
            <a:ext cx="1027938" cy="1210056"/>
          </a:xfrm>
          <a:custGeom>
            <a:avLst/>
            <a:gdLst/>
            <a:ahLst/>
            <a:cxnLst/>
            <a:rect l="l" t="t" r="r" b="b"/>
            <a:pathLst>
              <a:path w="1027938" h="1210056">
                <a:moveTo>
                  <a:pt x="0" y="0"/>
                </a:moveTo>
                <a:lnTo>
                  <a:pt x="1027938" y="0"/>
                </a:lnTo>
                <a:lnTo>
                  <a:pt x="1027938" y="1210056"/>
                </a:lnTo>
                <a:lnTo>
                  <a:pt x="0" y="1210056"/>
                </a:lnTo>
                <a:lnTo>
                  <a:pt x="0" y="0"/>
                </a:lnTo>
                <a:close/>
              </a:path>
            </a:pathLst>
          </a:custGeom>
          <a:blipFill>
            <a:blip r:embed="rId4"/>
            <a:stretch>
              <a:fillRect/>
            </a:stretch>
          </a:blipFill>
        </p:spPr>
        <p:txBody>
          <a:bodyPr/>
          <a:lstStyle/>
          <a:p>
            <a:endParaRPr lang="en-GB"/>
          </a:p>
        </p:txBody>
      </p:sp>
      <p:sp>
        <p:nvSpPr>
          <p:cNvPr id="4" name="Freeform 4"/>
          <p:cNvSpPr/>
          <p:nvPr/>
        </p:nvSpPr>
        <p:spPr>
          <a:xfrm>
            <a:off x="7523140" y="3859216"/>
            <a:ext cx="6383655" cy="9742751"/>
          </a:xfrm>
          <a:custGeom>
            <a:avLst/>
            <a:gdLst/>
            <a:ahLst/>
            <a:cxnLst/>
            <a:rect l="l" t="t" r="r" b="b"/>
            <a:pathLst>
              <a:path w="6383655" h="9742751">
                <a:moveTo>
                  <a:pt x="0" y="0"/>
                </a:moveTo>
                <a:lnTo>
                  <a:pt x="6383655" y="0"/>
                </a:lnTo>
                <a:lnTo>
                  <a:pt x="6383655" y="9742751"/>
                </a:lnTo>
                <a:lnTo>
                  <a:pt x="0" y="97427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5" name="Group 5"/>
          <p:cNvGrpSpPr>
            <a:grpSpLocks noChangeAspect="1"/>
          </p:cNvGrpSpPr>
          <p:nvPr/>
        </p:nvGrpSpPr>
        <p:grpSpPr>
          <a:xfrm>
            <a:off x="14036488" y="11796712"/>
            <a:ext cx="2035178" cy="1750190"/>
            <a:chOff x="0" y="0"/>
            <a:chExt cx="2035175" cy="1750187"/>
          </a:xfrm>
        </p:grpSpPr>
        <p:sp>
          <p:nvSpPr>
            <p:cNvPr id="6" name="Freeform 6"/>
            <p:cNvSpPr/>
            <p:nvPr/>
          </p:nvSpPr>
          <p:spPr>
            <a:xfrm>
              <a:off x="63627" y="117221"/>
              <a:ext cx="1070229" cy="3048"/>
            </a:xfrm>
            <a:custGeom>
              <a:avLst/>
              <a:gdLst/>
              <a:ahLst/>
              <a:cxnLst/>
              <a:rect l="l" t="t" r="r" b="b"/>
              <a:pathLst>
                <a:path w="1070229" h="3048">
                  <a:moveTo>
                    <a:pt x="1524" y="0"/>
                  </a:moveTo>
                  <a:lnTo>
                    <a:pt x="1068705" y="0"/>
                  </a:lnTo>
                  <a:cubicBezTo>
                    <a:pt x="1069594" y="0"/>
                    <a:pt x="1070229" y="762"/>
                    <a:pt x="1070229" y="1524"/>
                  </a:cubicBezTo>
                  <a:lnTo>
                    <a:pt x="1069467"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7" name="Freeform 7"/>
            <p:cNvSpPr/>
            <p:nvPr/>
          </p:nvSpPr>
          <p:spPr>
            <a:xfrm>
              <a:off x="1328420" y="117221"/>
              <a:ext cx="624840" cy="3048"/>
            </a:xfrm>
            <a:custGeom>
              <a:avLst/>
              <a:gdLst/>
              <a:ahLst/>
              <a:cxnLst/>
              <a:rect l="l" t="t" r="r" b="b"/>
              <a:pathLst>
                <a:path w="624840" h="3048">
                  <a:moveTo>
                    <a:pt x="1524" y="0"/>
                  </a:moveTo>
                  <a:lnTo>
                    <a:pt x="623316" y="0"/>
                  </a:lnTo>
                  <a:cubicBezTo>
                    <a:pt x="624205" y="0"/>
                    <a:pt x="624840" y="762"/>
                    <a:pt x="624840" y="1524"/>
                  </a:cubicBezTo>
                  <a:lnTo>
                    <a:pt x="62407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8" name="Freeform 8"/>
            <p:cNvSpPr/>
            <p:nvPr/>
          </p:nvSpPr>
          <p:spPr>
            <a:xfrm>
              <a:off x="63627" y="171323"/>
              <a:ext cx="1007237" cy="3048"/>
            </a:xfrm>
            <a:custGeom>
              <a:avLst/>
              <a:gdLst/>
              <a:ahLst/>
              <a:cxnLst/>
              <a:rect l="l" t="t" r="r" b="b"/>
              <a:pathLst>
                <a:path w="1007237" h="3048">
                  <a:moveTo>
                    <a:pt x="1524" y="0"/>
                  </a:moveTo>
                  <a:lnTo>
                    <a:pt x="1005713" y="0"/>
                  </a:lnTo>
                  <a:cubicBezTo>
                    <a:pt x="1006602" y="0"/>
                    <a:pt x="1007237" y="762"/>
                    <a:pt x="1007237" y="1524"/>
                  </a:cubicBezTo>
                  <a:lnTo>
                    <a:pt x="1006475"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9" name="Freeform 9"/>
            <p:cNvSpPr/>
            <p:nvPr/>
          </p:nvSpPr>
          <p:spPr>
            <a:xfrm>
              <a:off x="1239266" y="171323"/>
              <a:ext cx="713994" cy="3048"/>
            </a:xfrm>
            <a:custGeom>
              <a:avLst/>
              <a:gdLst/>
              <a:ahLst/>
              <a:cxnLst/>
              <a:rect l="l" t="t" r="r" b="b"/>
              <a:pathLst>
                <a:path w="713994" h="3048">
                  <a:moveTo>
                    <a:pt x="1524" y="0"/>
                  </a:moveTo>
                  <a:lnTo>
                    <a:pt x="712470" y="0"/>
                  </a:lnTo>
                  <a:cubicBezTo>
                    <a:pt x="713359" y="0"/>
                    <a:pt x="713994" y="762"/>
                    <a:pt x="713994" y="1524"/>
                  </a:cubicBezTo>
                  <a:lnTo>
                    <a:pt x="71323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0" name="Freeform 10"/>
            <p:cNvSpPr/>
            <p:nvPr/>
          </p:nvSpPr>
          <p:spPr>
            <a:xfrm>
              <a:off x="63627" y="225425"/>
              <a:ext cx="954024" cy="3048"/>
            </a:xfrm>
            <a:custGeom>
              <a:avLst/>
              <a:gdLst/>
              <a:ahLst/>
              <a:cxnLst/>
              <a:rect l="l" t="t" r="r" b="b"/>
              <a:pathLst>
                <a:path w="954024" h="3048">
                  <a:moveTo>
                    <a:pt x="1524" y="0"/>
                  </a:moveTo>
                  <a:lnTo>
                    <a:pt x="952500" y="0"/>
                  </a:lnTo>
                  <a:cubicBezTo>
                    <a:pt x="953389" y="0"/>
                    <a:pt x="954024" y="762"/>
                    <a:pt x="954024" y="1524"/>
                  </a:cubicBezTo>
                  <a:lnTo>
                    <a:pt x="95326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1" name="Freeform 11"/>
            <p:cNvSpPr/>
            <p:nvPr/>
          </p:nvSpPr>
          <p:spPr>
            <a:xfrm>
              <a:off x="1169543" y="225425"/>
              <a:ext cx="783717" cy="3048"/>
            </a:xfrm>
            <a:custGeom>
              <a:avLst/>
              <a:gdLst/>
              <a:ahLst/>
              <a:cxnLst/>
              <a:rect l="l" t="t" r="r" b="b"/>
              <a:pathLst>
                <a:path w="783717" h="3048">
                  <a:moveTo>
                    <a:pt x="1524" y="0"/>
                  </a:moveTo>
                  <a:lnTo>
                    <a:pt x="782193" y="0"/>
                  </a:lnTo>
                  <a:cubicBezTo>
                    <a:pt x="783082" y="0"/>
                    <a:pt x="783717" y="762"/>
                    <a:pt x="783717" y="1524"/>
                  </a:cubicBezTo>
                  <a:lnTo>
                    <a:pt x="782955"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2" name="Freeform 12"/>
            <p:cNvSpPr/>
            <p:nvPr/>
          </p:nvSpPr>
          <p:spPr>
            <a:xfrm>
              <a:off x="63627" y="279527"/>
              <a:ext cx="908304" cy="3048"/>
            </a:xfrm>
            <a:custGeom>
              <a:avLst/>
              <a:gdLst/>
              <a:ahLst/>
              <a:cxnLst/>
              <a:rect l="l" t="t" r="r" b="b"/>
              <a:pathLst>
                <a:path w="908304" h="3048">
                  <a:moveTo>
                    <a:pt x="1524" y="0"/>
                  </a:moveTo>
                  <a:lnTo>
                    <a:pt x="906780" y="0"/>
                  </a:lnTo>
                  <a:cubicBezTo>
                    <a:pt x="907669" y="0"/>
                    <a:pt x="908304" y="762"/>
                    <a:pt x="908304" y="1524"/>
                  </a:cubicBezTo>
                  <a:lnTo>
                    <a:pt x="90754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3" name="Freeform 13"/>
            <p:cNvSpPr/>
            <p:nvPr/>
          </p:nvSpPr>
          <p:spPr>
            <a:xfrm>
              <a:off x="1112012" y="279527"/>
              <a:ext cx="841248" cy="3048"/>
            </a:xfrm>
            <a:custGeom>
              <a:avLst/>
              <a:gdLst/>
              <a:ahLst/>
              <a:cxnLst/>
              <a:rect l="l" t="t" r="r" b="b"/>
              <a:pathLst>
                <a:path w="841248" h="3048">
                  <a:moveTo>
                    <a:pt x="1524" y="0"/>
                  </a:moveTo>
                  <a:lnTo>
                    <a:pt x="839724" y="0"/>
                  </a:lnTo>
                  <a:cubicBezTo>
                    <a:pt x="840613" y="0"/>
                    <a:pt x="841248" y="762"/>
                    <a:pt x="841248" y="1524"/>
                  </a:cubicBezTo>
                  <a:lnTo>
                    <a:pt x="840486"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4" name="Freeform 14"/>
            <p:cNvSpPr/>
            <p:nvPr/>
          </p:nvSpPr>
          <p:spPr>
            <a:xfrm>
              <a:off x="63627" y="333248"/>
              <a:ext cx="868934" cy="3048"/>
            </a:xfrm>
            <a:custGeom>
              <a:avLst/>
              <a:gdLst/>
              <a:ahLst/>
              <a:cxnLst/>
              <a:rect l="l" t="t" r="r" b="b"/>
              <a:pathLst>
                <a:path w="868934" h="3048">
                  <a:moveTo>
                    <a:pt x="1524" y="0"/>
                  </a:moveTo>
                  <a:lnTo>
                    <a:pt x="867410" y="0"/>
                  </a:lnTo>
                  <a:cubicBezTo>
                    <a:pt x="868299" y="0"/>
                    <a:pt x="868934" y="762"/>
                    <a:pt x="868934" y="1524"/>
                  </a:cubicBezTo>
                  <a:lnTo>
                    <a:pt x="86817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5" name="Freeform 15"/>
            <p:cNvSpPr/>
            <p:nvPr/>
          </p:nvSpPr>
          <p:spPr>
            <a:xfrm>
              <a:off x="1064133" y="333248"/>
              <a:ext cx="889254" cy="3048"/>
            </a:xfrm>
            <a:custGeom>
              <a:avLst/>
              <a:gdLst/>
              <a:ahLst/>
              <a:cxnLst/>
              <a:rect l="l" t="t" r="r" b="b"/>
              <a:pathLst>
                <a:path w="889254" h="3048">
                  <a:moveTo>
                    <a:pt x="1524" y="0"/>
                  </a:moveTo>
                  <a:lnTo>
                    <a:pt x="887730" y="0"/>
                  </a:lnTo>
                  <a:cubicBezTo>
                    <a:pt x="888619" y="0"/>
                    <a:pt x="889254" y="762"/>
                    <a:pt x="889254" y="1524"/>
                  </a:cubicBezTo>
                  <a:lnTo>
                    <a:pt x="88849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6" name="Freeform 16"/>
            <p:cNvSpPr/>
            <p:nvPr/>
          </p:nvSpPr>
          <p:spPr>
            <a:xfrm>
              <a:off x="63627" y="387350"/>
              <a:ext cx="834644" cy="3048"/>
            </a:xfrm>
            <a:custGeom>
              <a:avLst/>
              <a:gdLst/>
              <a:ahLst/>
              <a:cxnLst/>
              <a:rect l="l" t="t" r="r" b="b"/>
              <a:pathLst>
                <a:path w="834644" h="3048">
                  <a:moveTo>
                    <a:pt x="1524" y="0"/>
                  </a:moveTo>
                  <a:lnTo>
                    <a:pt x="833120" y="0"/>
                  </a:lnTo>
                  <a:cubicBezTo>
                    <a:pt x="834009" y="0"/>
                    <a:pt x="834644" y="762"/>
                    <a:pt x="834644" y="1524"/>
                  </a:cubicBezTo>
                  <a:lnTo>
                    <a:pt x="83388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7" name="Freeform 17"/>
            <p:cNvSpPr/>
            <p:nvPr/>
          </p:nvSpPr>
          <p:spPr>
            <a:xfrm>
              <a:off x="1023239" y="387350"/>
              <a:ext cx="930021" cy="3048"/>
            </a:xfrm>
            <a:custGeom>
              <a:avLst/>
              <a:gdLst/>
              <a:ahLst/>
              <a:cxnLst/>
              <a:rect l="l" t="t" r="r" b="b"/>
              <a:pathLst>
                <a:path w="930021" h="3048">
                  <a:moveTo>
                    <a:pt x="1524" y="0"/>
                  </a:moveTo>
                  <a:lnTo>
                    <a:pt x="928497" y="0"/>
                  </a:lnTo>
                  <a:cubicBezTo>
                    <a:pt x="929386" y="0"/>
                    <a:pt x="930021" y="762"/>
                    <a:pt x="930021" y="1524"/>
                  </a:cubicBezTo>
                  <a:lnTo>
                    <a:pt x="929259"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8" name="Freeform 18"/>
            <p:cNvSpPr/>
            <p:nvPr/>
          </p:nvSpPr>
          <p:spPr>
            <a:xfrm>
              <a:off x="63627" y="441452"/>
              <a:ext cx="805434" cy="3048"/>
            </a:xfrm>
            <a:custGeom>
              <a:avLst/>
              <a:gdLst/>
              <a:ahLst/>
              <a:cxnLst/>
              <a:rect l="l" t="t" r="r" b="b"/>
              <a:pathLst>
                <a:path w="805434" h="3048">
                  <a:moveTo>
                    <a:pt x="1524" y="0"/>
                  </a:moveTo>
                  <a:lnTo>
                    <a:pt x="803910" y="0"/>
                  </a:lnTo>
                  <a:cubicBezTo>
                    <a:pt x="804799" y="0"/>
                    <a:pt x="805434" y="762"/>
                    <a:pt x="805434" y="1524"/>
                  </a:cubicBezTo>
                  <a:lnTo>
                    <a:pt x="80467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19" name="Freeform 19"/>
            <p:cNvSpPr/>
            <p:nvPr/>
          </p:nvSpPr>
          <p:spPr>
            <a:xfrm>
              <a:off x="988568" y="441452"/>
              <a:ext cx="964692" cy="3048"/>
            </a:xfrm>
            <a:custGeom>
              <a:avLst/>
              <a:gdLst/>
              <a:ahLst/>
              <a:cxnLst/>
              <a:rect l="l" t="t" r="r" b="b"/>
              <a:pathLst>
                <a:path w="964692" h="3048">
                  <a:moveTo>
                    <a:pt x="1524" y="0"/>
                  </a:moveTo>
                  <a:lnTo>
                    <a:pt x="963168" y="0"/>
                  </a:lnTo>
                  <a:cubicBezTo>
                    <a:pt x="964057" y="0"/>
                    <a:pt x="964692" y="762"/>
                    <a:pt x="964692" y="1524"/>
                  </a:cubicBezTo>
                  <a:lnTo>
                    <a:pt x="963930"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0" name="Freeform 20"/>
            <p:cNvSpPr/>
            <p:nvPr/>
          </p:nvSpPr>
          <p:spPr>
            <a:xfrm>
              <a:off x="63627" y="495554"/>
              <a:ext cx="780288" cy="3048"/>
            </a:xfrm>
            <a:custGeom>
              <a:avLst/>
              <a:gdLst/>
              <a:ahLst/>
              <a:cxnLst/>
              <a:rect l="l" t="t" r="r" b="b"/>
              <a:pathLst>
                <a:path w="780288" h="3048">
                  <a:moveTo>
                    <a:pt x="1524" y="0"/>
                  </a:moveTo>
                  <a:lnTo>
                    <a:pt x="778764" y="0"/>
                  </a:lnTo>
                  <a:cubicBezTo>
                    <a:pt x="779653" y="0"/>
                    <a:pt x="780288" y="762"/>
                    <a:pt x="780288" y="1524"/>
                  </a:cubicBezTo>
                  <a:lnTo>
                    <a:pt x="779526"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1" name="Freeform 21"/>
            <p:cNvSpPr/>
            <p:nvPr/>
          </p:nvSpPr>
          <p:spPr>
            <a:xfrm>
              <a:off x="959612" y="495554"/>
              <a:ext cx="993648" cy="3048"/>
            </a:xfrm>
            <a:custGeom>
              <a:avLst/>
              <a:gdLst/>
              <a:ahLst/>
              <a:cxnLst/>
              <a:rect l="l" t="t" r="r" b="b"/>
              <a:pathLst>
                <a:path w="993648" h="3048">
                  <a:moveTo>
                    <a:pt x="1524" y="0"/>
                  </a:moveTo>
                  <a:lnTo>
                    <a:pt x="992124" y="0"/>
                  </a:lnTo>
                  <a:cubicBezTo>
                    <a:pt x="993013" y="0"/>
                    <a:pt x="993648" y="762"/>
                    <a:pt x="993648" y="1524"/>
                  </a:cubicBezTo>
                  <a:lnTo>
                    <a:pt x="992886"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2" name="Freeform 22"/>
            <p:cNvSpPr/>
            <p:nvPr/>
          </p:nvSpPr>
          <p:spPr>
            <a:xfrm>
              <a:off x="63627" y="549275"/>
              <a:ext cx="758952" cy="3048"/>
            </a:xfrm>
            <a:custGeom>
              <a:avLst/>
              <a:gdLst/>
              <a:ahLst/>
              <a:cxnLst/>
              <a:rect l="l" t="t" r="r" b="b"/>
              <a:pathLst>
                <a:path w="758952" h="3048">
                  <a:moveTo>
                    <a:pt x="1524" y="0"/>
                  </a:moveTo>
                  <a:lnTo>
                    <a:pt x="757428" y="0"/>
                  </a:lnTo>
                  <a:cubicBezTo>
                    <a:pt x="758317" y="0"/>
                    <a:pt x="758952" y="762"/>
                    <a:pt x="758952" y="1524"/>
                  </a:cubicBezTo>
                  <a:lnTo>
                    <a:pt x="758190"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3" name="Freeform 23"/>
            <p:cNvSpPr/>
            <p:nvPr/>
          </p:nvSpPr>
          <p:spPr>
            <a:xfrm>
              <a:off x="935355" y="549275"/>
              <a:ext cx="590550" cy="3048"/>
            </a:xfrm>
            <a:custGeom>
              <a:avLst/>
              <a:gdLst/>
              <a:ahLst/>
              <a:cxnLst/>
              <a:rect l="l" t="t" r="r" b="b"/>
              <a:pathLst>
                <a:path w="590550" h="3048">
                  <a:moveTo>
                    <a:pt x="1524" y="0"/>
                  </a:moveTo>
                  <a:lnTo>
                    <a:pt x="589026" y="0"/>
                  </a:lnTo>
                  <a:cubicBezTo>
                    <a:pt x="589915" y="0"/>
                    <a:pt x="590550" y="762"/>
                    <a:pt x="590550" y="1524"/>
                  </a:cubicBezTo>
                  <a:lnTo>
                    <a:pt x="58978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4" name="Freeform 24"/>
            <p:cNvSpPr/>
            <p:nvPr/>
          </p:nvSpPr>
          <p:spPr>
            <a:xfrm>
              <a:off x="63627" y="603377"/>
              <a:ext cx="740918" cy="3048"/>
            </a:xfrm>
            <a:custGeom>
              <a:avLst/>
              <a:gdLst/>
              <a:ahLst/>
              <a:cxnLst/>
              <a:rect l="l" t="t" r="r" b="b"/>
              <a:pathLst>
                <a:path w="740918" h="3048">
                  <a:moveTo>
                    <a:pt x="1524" y="0"/>
                  </a:moveTo>
                  <a:lnTo>
                    <a:pt x="739394" y="0"/>
                  </a:lnTo>
                  <a:cubicBezTo>
                    <a:pt x="740283" y="0"/>
                    <a:pt x="740918" y="762"/>
                    <a:pt x="740918" y="1524"/>
                  </a:cubicBezTo>
                  <a:lnTo>
                    <a:pt x="740156"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5" name="Freeform 25"/>
            <p:cNvSpPr/>
            <p:nvPr/>
          </p:nvSpPr>
          <p:spPr>
            <a:xfrm>
              <a:off x="915162" y="603377"/>
              <a:ext cx="610743" cy="3048"/>
            </a:xfrm>
            <a:custGeom>
              <a:avLst/>
              <a:gdLst/>
              <a:ahLst/>
              <a:cxnLst/>
              <a:rect l="l" t="t" r="r" b="b"/>
              <a:pathLst>
                <a:path w="610743" h="3048">
                  <a:moveTo>
                    <a:pt x="1524" y="0"/>
                  </a:moveTo>
                  <a:lnTo>
                    <a:pt x="609219" y="0"/>
                  </a:lnTo>
                  <a:cubicBezTo>
                    <a:pt x="610108" y="0"/>
                    <a:pt x="610743" y="762"/>
                    <a:pt x="610743" y="1524"/>
                  </a:cubicBezTo>
                  <a:lnTo>
                    <a:pt x="609981"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6" name="Freeform 26"/>
            <p:cNvSpPr/>
            <p:nvPr/>
          </p:nvSpPr>
          <p:spPr>
            <a:xfrm>
              <a:off x="63627" y="657479"/>
              <a:ext cx="726948" cy="3048"/>
            </a:xfrm>
            <a:custGeom>
              <a:avLst/>
              <a:gdLst/>
              <a:ahLst/>
              <a:cxnLst/>
              <a:rect l="l" t="t" r="r" b="b"/>
              <a:pathLst>
                <a:path w="726948" h="3048">
                  <a:moveTo>
                    <a:pt x="1524" y="0"/>
                  </a:moveTo>
                  <a:lnTo>
                    <a:pt x="725424" y="0"/>
                  </a:lnTo>
                  <a:cubicBezTo>
                    <a:pt x="726313" y="0"/>
                    <a:pt x="726948" y="762"/>
                    <a:pt x="726948" y="1524"/>
                  </a:cubicBezTo>
                  <a:lnTo>
                    <a:pt x="726186"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7" name="Freeform 27"/>
            <p:cNvSpPr/>
            <p:nvPr/>
          </p:nvSpPr>
          <p:spPr>
            <a:xfrm>
              <a:off x="898779" y="657479"/>
              <a:ext cx="627126" cy="3048"/>
            </a:xfrm>
            <a:custGeom>
              <a:avLst/>
              <a:gdLst/>
              <a:ahLst/>
              <a:cxnLst/>
              <a:rect l="l" t="t" r="r" b="b"/>
              <a:pathLst>
                <a:path w="627126" h="3048">
                  <a:moveTo>
                    <a:pt x="1524" y="0"/>
                  </a:moveTo>
                  <a:lnTo>
                    <a:pt x="625602" y="0"/>
                  </a:lnTo>
                  <a:cubicBezTo>
                    <a:pt x="626491" y="0"/>
                    <a:pt x="627126" y="762"/>
                    <a:pt x="627126" y="1524"/>
                  </a:cubicBezTo>
                  <a:lnTo>
                    <a:pt x="626364"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8" name="Freeform 28"/>
            <p:cNvSpPr/>
            <p:nvPr/>
          </p:nvSpPr>
          <p:spPr>
            <a:xfrm>
              <a:off x="63627" y="711581"/>
              <a:ext cx="715899" cy="3048"/>
            </a:xfrm>
            <a:custGeom>
              <a:avLst/>
              <a:gdLst/>
              <a:ahLst/>
              <a:cxnLst/>
              <a:rect l="l" t="t" r="r" b="b"/>
              <a:pathLst>
                <a:path w="715899" h="3048">
                  <a:moveTo>
                    <a:pt x="1524" y="0"/>
                  </a:moveTo>
                  <a:lnTo>
                    <a:pt x="714375" y="0"/>
                  </a:lnTo>
                  <a:cubicBezTo>
                    <a:pt x="715264" y="0"/>
                    <a:pt x="715899" y="762"/>
                    <a:pt x="715899" y="1524"/>
                  </a:cubicBezTo>
                  <a:lnTo>
                    <a:pt x="715137"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29" name="Freeform 29"/>
            <p:cNvSpPr/>
            <p:nvPr/>
          </p:nvSpPr>
          <p:spPr>
            <a:xfrm>
              <a:off x="886587" y="711581"/>
              <a:ext cx="1066800" cy="3048"/>
            </a:xfrm>
            <a:custGeom>
              <a:avLst/>
              <a:gdLst/>
              <a:ahLst/>
              <a:cxnLst/>
              <a:rect l="l" t="t" r="r" b="b"/>
              <a:pathLst>
                <a:path w="1066800" h="3048">
                  <a:moveTo>
                    <a:pt x="1524" y="0"/>
                  </a:moveTo>
                  <a:lnTo>
                    <a:pt x="1065276" y="0"/>
                  </a:lnTo>
                  <a:cubicBezTo>
                    <a:pt x="1066165" y="0"/>
                    <a:pt x="1066800" y="762"/>
                    <a:pt x="1066800" y="1524"/>
                  </a:cubicBezTo>
                  <a:lnTo>
                    <a:pt x="106603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0" name="Freeform 30"/>
            <p:cNvSpPr/>
            <p:nvPr/>
          </p:nvSpPr>
          <p:spPr>
            <a:xfrm>
              <a:off x="63627" y="765302"/>
              <a:ext cx="708279" cy="3048"/>
            </a:xfrm>
            <a:custGeom>
              <a:avLst/>
              <a:gdLst/>
              <a:ahLst/>
              <a:cxnLst/>
              <a:rect l="l" t="t" r="r" b="b"/>
              <a:pathLst>
                <a:path w="708279" h="3048">
                  <a:moveTo>
                    <a:pt x="1524" y="0"/>
                  </a:moveTo>
                  <a:lnTo>
                    <a:pt x="706755" y="0"/>
                  </a:lnTo>
                  <a:cubicBezTo>
                    <a:pt x="707644" y="0"/>
                    <a:pt x="708279" y="762"/>
                    <a:pt x="708279" y="1524"/>
                  </a:cubicBezTo>
                  <a:lnTo>
                    <a:pt x="707517"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1" name="Freeform 31"/>
            <p:cNvSpPr/>
            <p:nvPr/>
          </p:nvSpPr>
          <p:spPr>
            <a:xfrm>
              <a:off x="877697" y="765302"/>
              <a:ext cx="1075563" cy="3048"/>
            </a:xfrm>
            <a:custGeom>
              <a:avLst/>
              <a:gdLst/>
              <a:ahLst/>
              <a:cxnLst/>
              <a:rect l="l" t="t" r="r" b="b"/>
              <a:pathLst>
                <a:path w="1075563" h="3048">
                  <a:moveTo>
                    <a:pt x="1524" y="0"/>
                  </a:moveTo>
                  <a:lnTo>
                    <a:pt x="1074039" y="0"/>
                  </a:lnTo>
                  <a:cubicBezTo>
                    <a:pt x="1074928" y="0"/>
                    <a:pt x="1075563" y="762"/>
                    <a:pt x="1075563" y="1524"/>
                  </a:cubicBezTo>
                  <a:lnTo>
                    <a:pt x="1074801"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2" name="Freeform 32"/>
            <p:cNvSpPr/>
            <p:nvPr/>
          </p:nvSpPr>
          <p:spPr>
            <a:xfrm>
              <a:off x="63500" y="63500"/>
              <a:ext cx="3175" cy="56769"/>
            </a:xfrm>
            <a:custGeom>
              <a:avLst/>
              <a:gdLst/>
              <a:ahLst/>
              <a:cxnLst/>
              <a:rect l="l" t="t" r="r" b="b"/>
              <a:pathLst>
                <a:path w="3175" h="56769">
                  <a:moveTo>
                    <a:pt x="3175" y="1524"/>
                  </a:moveTo>
                  <a:lnTo>
                    <a:pt x="3175" y="55245"/>
                  </a:lnTo>
                  <a:cubicBezTo>
                    <a:pt x="3175" y="56134"/>
                    <a:pt x="2413" y="56769"/>
                    <a:pt x="1651" y="56769"/>
                  </a:cubicBezTo>
                  <a:lnTo>
                    <a:pt x="0" y="56134"/>
                  </a:lnTo>
                  <a:lnTo>
                    <a:pt x="0" y="1524"/>
                  </a:lnTo>
                  <a:cubicBezTo>
                    <a:pt x="0" y="635"/>
                    <a:pt x="762" y="0"/>
                    <a:pt x="1524" y="0"/>
                  </a:cubicBezTo>
                  <a:lnTo>
                    <a:pt x="3048" y="762"/>
                  </a:lnTo>
                  <a:close/>
                </a:path>
              </a:pathLst>
            </a:custGeom>
            <a:solidFill>
              <a:srgbClr val="000000"/>
            </a:solidFill>
          </p:spPr>
          <p:txBody>
            <a:bodyPr/>
            <a:lstStyle/>
            <a:p>
              <a:endParaRPr lang="en-GB"/>
            </a:p>
          </p:txBody>
        </p:sp>
        <p:sp>
          <p:nvSpPr>
            <p:cNvPr id="33" name="Freeform 33"/>
            <p:cNvSpPr/>
            <p:nvPr/>
          </p:nvSpPr>
          <p:spPr>
            <a:xfrm>
              <a:off x="63627" y="819404"/>
              <a:ext cx="703707" cy="3048"/>
            </a:xfrm>
            <a:custGeom>
              <a:avLst/>
              <a:gdLst/>
              <a:ahLst/>
              <a:cxnLst/>
              <a:rect l="l" t="t" r="r" b="b"/>
              <a:pathLst>
                <a:path w="703707" h="3048">
                  <a:moveTo>
                    <a:pt x="1524" y="0"/>
                  </a:moveTo>
                  <a:lnTo>
                    <a:pt x="702183" y="0"/>
                  </a:lnTo>
                  <a:cubicBezTo>
                    <a:pt x="703072" y="0"/>
                    <a:pt x="703707" y="762"/>
                    <a:pt x="703707" y="1524"/>
                  </a:cubicBezTo>
                  <a:lnTo>
                    <a:pt x="702945"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4" name="Freeform 34"/>
            <p:cNvSpPr/>
            <p:nvPr/>
          </p:nvSpPr>
          <p:spPr>
            <a:xfrm>
              <a:off x="872363" y="819404"/>
              <a:ext cx="1080897" cy="3048"/>
            </a:xfrm>
            <a:custGeom>
              <a:avLst/>
              <a:gdLst/>
              <a:ahLst/>
              <a:cxnLst/>
              <a:rect l="l" t="t" r="r" b="b"/>
              <a:pathLst>
                <a:path w="1080897" h="3048">
                  <a:moveTo>
                    <a:pt x="1524" y="0"/>
                  </a:moveTo>
                  <a:lnTo>
                    <a:pt x="1079373" y="0"/>
                  </a:lnTo>
                  <a:cubicBezTo>
                    <a:pt x="1080262" y="0"/>
                    <a:pt x="1080897" y="762"/>
                    <a:pt x="1080897" y="1524"/>
                  </a:cubicBezTo>
                  <a:lnTo>
                    <a:pt x="1080135"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5" name="Freeform 35"/>
            <p:cNvSpPr/>
            <p:nvPr/>
          </p:nvSpPr>
          <p:spPr>
            <a:xfrm>
              <a:off x="63627" y="873506"/>
              <a:ext cx="701802" cy="3048"/>
            </a:xfrm>
            <a:custGeom>
              <a:avLst/>
              <a:gdLst/>
              <a:ahLst/>
              <a:cxnLst/>
              <a:rect l="l" t="t" r="r" b="b"/>
              <a:pathLst>
                <a:path w="701802" h="3048">
                  <a:moveTo>
                    <a:pt x="1524" y="0"/>
                  </a:moveTo>
                  <a:lnTo>
                    <a:pt x="700278" y="0"/>
                  </a:lnTo>
                  <a:cubicBezTo>
                    <a:pt x="701167" y="0"/>
                    <a:pt x="701802" y="762"/>
                    <a:pt x="701802" y="1524"/>
                  </a:cubicBezTo>
                  <a:lnTo>
                    <a:pt x="701040"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6" name="Freeform 36"/>
            <p:cNvSpPr/>
            <p:nvPr/>
          </p:nvSpPr>
          <p:spPr>
            <a:xfrm>
              <a:off x="870585" y="873506"/>
              <a:ext cx="1082802" cy="3048"/>
            </a:xfrm>
            <a:custGeom>
              <a:avLst/>
              <a:gdLst/>
              <a:ahLst/>
              <a:cxnLst/>
              <a:rect l="l" t="t" r="r" b="b"/>
              <a:pathLst>
                <a:path w="1082802" h="3048">
                  <a:moveTo>
                    <a:pt x="1524" y="0"/>
                  </a:moveTo>
                  <a:lnTo>
                    <a:pt x="1081278" y="0"/>
                  </a:lnTo>
                  <a:cubicBezTo>
                    <a:pt x="1082167" y="0"/>
                    <a:pt x="1082802" y="762"/>
                    <a:pt x="1082802" y="1524"/>
                  </a:cubicBezTo>
                  <a:lnTo>
                    <a:pt x="1082040"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7" name="Freeform 37"/>
            <p:cNvSpPr/>
            <p:nvPr/>
          </p:nvSpPr>
          <p:spPr>
            <a:xfrm>
              <a:off x="63627" y="927227"/>
              <a:ext cx="703326" cy="3048"/>
            </a:xfrm>
            <a:custGeom>
              <a:avLst/>
              <a:gdLst/>
              <a:ahLst/>
              <a:cxnLst/>
              <a:rect l="l" t="t" r="r" b="b"/>
              <a:pathLst>
                <a:path w="703326" h="3048">
                  <a:moveTo>
                    <a:pt x="1524" y="0"/>
                  </a:moveTo>
                  <a:lnTo>
                    <a:pt x="701802" y="0"/>
                  </a:lnTo>
                  <a:cubicBezTo>
                    <a:pt x="702691" y="0"/>
                    <a:pt x="703326" y="762"/>
                    <a:pt x="703326" y="1524"/>
                  </a:cubicBezTo>
                  <a:lnTo>
                    <a:pt x="702564"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8" name="Freeform 38"/>
            <p:cNvSpPr/>
            <p:nvPr/>
          </p:nvSpPr>
          <p:spPr>
            <a:xfrm>
              <a:off x="872109" y="927227"/>
              <a:ext cx="1081278" cy="3048"/>
            </a:xfrm>
            <a:custGeom>
              <a:avLst/>
              <a:gdLst/>
              <a:ahLst/>
              <a:cxnLst/>
              <a:rect l="l" t="t" r="r" b="b"/>
              <a:pathLst>
                <a:path w="1081278" h="3048">
                  <a:moveTo>
                    <a:pt x="1524" y="0"/>
                  </a:moveTo>
                  <a:lnTo>
                    <a:pt x="1079754" y="0"/>
                  </a:lnTo>
                  <a:cubicBezTo>
                    <a:pt x="1080643" y="0"/>
                    <a:pt x="1081278" y="762"/>
                    <a:pt x="1081278" y="1524"/>
                  </a:cubicBezTo>
                  <a:lnTo>
                    <a:pt x="1080516"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39" name="Freeform 39"/>
            <p:cNvSpPr/>
            <p:nvPr/>
          </p:nvSpPr>
          <p:spPr>
            <a:xfrm>
              <a:off x="63627" y="981329"/>
              <a:ext cx="707390" cy="3048"/>
            </a:xfrm>
            <a:custGeom>
              <a:avLst/>
              <a:gdLst/>
              <a:ahLst/>
              <a:cxnLst/>
              <a:rect l="l" t="t" r="r" b="b"/>
              <a:pathLst>
                <a:path w="707390" h="3048">
                  <a:moveTo>
                    <a:pt x="1524" y="0"/>
                  </a:moveTo>
                  <a:lnTo>
                    <a:pt x="705866" y="0"/>
                  </a:lnTo>
                  <a:cubicBezTo>
                    <a:pt x="706755" y="0"/>
                    <a:pt x="707390" y="762"/>
                    <a:pt x="707390" y="1524"/>
                  </a:cubicBezTo>
                  <a:lnTo>
                    <a:pt x="70662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0" name="Freeform 40"/>
            <p:cNvSpPr/>
            <p:nvPr/>
          </p:nvSpPr>
          <p:spPr>
            <a:xfrm>
              <a:off x="877062" y="981329"/>
              <a:ext cx="1076325" cy="3048"/>
            </a:xfrm>
            <a:custGeom>
              <a:avLst/>
              <a:gdLst/>
              <a:ahLst/>
              <a:cxnLst/>
              <a:rect l="l" t="t" r="r" b="b"/>
              <a:pathLst>
                <a:path w="1076325" h="3048">
                  <a:moveTo>
                    <a:pt x="1524" y="0"/>
                  </a:moveTo>
                  <a:lnTo>
                    <a:pt x="1074801" y="0"/>
                  </a:lnTo>
                  <a:cubicBezTo>
                    <a:pt x="1075690" y="0"/>
                    <a:pt x="1076325" y="762"/>
                    <a:pt x="1076325" y="1524"/>
                  </a:cubicBezTo>
                  <a:lnTo>
                    <a:pt x="1075563"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1" name="Freeform 41"/>
            <p:cNvSpPr/>
            <p:nvPr/>
          </p:nvSpPr>
          <p:spPr>
            <a:xfrm>
              <a:off x="63627" y="1035431"/>
              <a:ext cx="715010" cy="3048"/>
            </a:xfrm>
            <a:custGeom>
              <a:avLst/>
              <a:gdLst/>
              <a:ahLst/>
              <a:cxnLst/>
              <a:rect l="l" t="t" r="r" b="b"/>
              <a:pathLst>
                <a:path w="715010" h="3048">
                  <a:moveTo>
                    <a:pt x="1524" y="0"/>
                  </a:moveTo>
                  <a:lnTo>
                    <a:pt x="713486" y="0"/>
                  </a:lnTo>
                  <a:cubicBezTo>
                    <a:pt x="714375" y="0"/>
                    <a:pt x="715010" y="762"/>
                    <a:pt x="715010" y="1524"/>
                  </a:cubicBezTo>
                  <a:lnTo>
                    <a:pt x="71424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2" name="Freeform 42"/>
            <p:cNvSpPr/>
            <p:nvPr/>
          </p:nvSpPr>
          <p:spPr>
            <a:xfrm>
              <a:off x="885317" y="1035431"/>
              <a:ext cx="1067943" cy="3048"/>
            </a:xfrm>
            <a:custGeom>
              <a:avLst/>
              <a:gdLst/>
              <a:ahLst/>
              <a:cxnLst/>
              <a:rect l="l" t="t" r="r" b="b"/>
              <a:pathLst>
                <a:path w="1067943" h="3048">
                  <a:moveTo>
                    <a:pt x="1524" y="0"/>
                  </a:moveTo>
                  <a:lnTo>
                    <a:pt x="1066419" y="0"/>
                  </a:lnTo>
                  <a:cubicBezTo>
                    <a:pt x="1067308" y="0"/>
                    <a:pt x="1067943" y="762"/>
                    <a:pt x="1067943" y="1524"/>
                  </a:cubicBezTo>
                  <a:lnTo>
                    <a:pt x="1067181"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3" name="Freeform 43"/>
            <p:cNvSpPr/>
            <p:nvPr/>
          </p:nvSpPr>
          <p:spPr>
            <a:xfrm>
              <a:off x="63627" y="1089533"/>
              <a:ext cx="725805" cy="3048"/>
            </a:xfrm>
            <a:custGeom>
              <a:avLst/>
              <a:gdLst/>
              <a:ahLst/>
              <a:cxnLst/>
              <a:rect l="l" t="t" r="r" b="b"/>
              <a:pathLst>
                <a:path w="725805" h="3048">
                  <a:moveTo>
                    <a:pt x="1524" y="0"/>
                  </a:moveTo>
                  <a:lnTo>
                    <a:pt x="724281" y="0"/>
                  </a:lnTo>
                  <a:cubicBezTo>
                    <a:pt x="725170" y="0"/>
                    <a:pt x="725805" y="762"/>
                    <a:pt x="725805" y="1524"/>
                  </a:cubicBezTo>
                  <a:lnTo>
                    <a:pt x="725043"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4" name="Freeform 44"/>
            <p:cNvSpPr/>
            <p:nvPr/>
          </p:nvSpPr>
          <p:spPr>
            <a:xfrm>
              <a:off x="897255" y="1089533"/>
              <a:ext cx="1056132" cy="3048"/>
            </a:xfrm>
            <a:custGeom>
              <a:avLst/>
              <a:gdLst/>
              <a:ahLst/>
              <a:cxnLst/>
              <a:rect l="l" t="t" r="r" b="b"/>
              <a:pathLst>
                <a:path w="1056132" h="3048">
                  <a:moveTo>
                    <a:pt x="1524" y="0"/>
                  </a:moveTo>
                  <a:lnTo>
                    <a:pt x="1054608" y="0"/>
                  </a:lnTo>
                  <a:cubicBezTo>
                    <a:pt x="1055497" y="0"/>
                    <a:pt x="1056132" y="762"/>
                    <a:pt x="1056132" y="1524"/>
                  </a:cubicBezTo>
                  <a:lnTo>
                    <a:pt x="1055370"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5" name="Freeform 45"/>
            <p:cNvSpPr/>
            <p:nvPr/>
          </p:nvSpPr>
          <p:spPr>
            <a:xfrm>
              <a:off x="63627" y="1143254"/>
              <a:ext cx="739394" cy="3048"/>
            </a:xfrm>
            <a:custGeom>
              <a:avLst/>
              <a:gdLst/>
              <a:ahLst/>
              <a:cxnLst/>
              <a:rect l="l" t="t" r="r" b="b"/>
              <a:pathLst>
                <a:path w="739394" h="3048">
                  <a:moveTo>
                    <a:pt x="1524" y="0"/>
                  </a:moveTo>
                  <a:lnTo>
                    <a:pt x="737870" y="0"/>
                  </a:lnTo>
                  <a:cubicBezTo>
                    <a:pt x="738759" y="0"/>
                    <a:pt x="739394" y="762"/>
                    <a:pt x="739394" y="1524"/>
                  </a:cubicBezTo>
                  <a:lnTo>
                    <a:pt x="73863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6" name="Freeform 46"/>
            <p:cNvSpPr/>
            <p:nvPr/>
          </p:nvSpPr>
          <p:spPr>
            <a:xfrm>
              <a:off x="913257" y="1143254"/>
              <a:ext cx="1040130" cy="3048"/>
            </a:xfrm>
            <a:custGeom>
              <a:avLst/>
              <a:gdLst/>
              <a:ahLst/>
              <a:cxnLst/>
              <a:rect l="l" t="t" r="r" b="b"/>
              <a:pathLst>
                <a:path w="1040130" h="3048">
                  <a:moveTo>
                    <a:pt x="1524" y="0"/>
                  </a:moveTo>
                  <a:lnTo>
                    <a:pt x="1038606" y="0"/>
                  </a:lnTo>
                  <a:cubicBezTo>
                    <a:pt x="1039495" y="0"/>
                    <a:pt x="1040130" y="762"/>
                    <a:pt x="1040130" y="1524"/>
                  </a:cubicBezTo>
                  <a:lnTo>
                    <a:pt x="103936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7" name="Freeform 47"/>
            <p:cNvSpPr/>
            <p:nvPr/>
          </p:nvSpPr>
          <p:spPr>
            <a:xfrm>
              <a:off x="63627" y="1197356"/>
              <a:ext cx="756920" cy="3048"/>
            </a:xfrm>
            <a:custGeom>
              <a:avLst/>
              <a:gdLst/>
              <a:ahLst/>
              <a:cxnLst/>
              <a:rect l="l" t="t" r="r" b="b"/>
              <a:pathLst>
                <a:path w="756920" h="3048">
                  <a:moveTo>
                    <a:pt x="1524" y="0"/>
                  </a:moveTo>
                  <a:lnTo>
                    <a:pt x="755396" y="0"/>
                  </a:lnTo>
                  <a:cubicBezTo>
                    <a:pt x="756285" y="0"/>
                    <a:pt x="756920" y="762"/>
                    <a:pt x="756920" y="1524"/>
                  </a:cubicBezTo>
                  <a:lnTo>
                    <a:pt x="75615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8" name="Freeform 48"/>
            <p:cNvSpPr/>
            <p:nvPr/>
          </p:nvSpPr>
          <p:spPr>
            <a:xfrm>
              <a:off x="932942" y="1197356"/>
              <a:ext cx="1020318" cy="3048"/>
            </a:xfrm>
            <a:custGeom>
              <a:avLst/>
              <a:gdLst/>
              <a:ahLst/>
              <a:cxnLst/>
              <a:rect l="l" t="t" r="r" b="b"/>
              <a:pathLst>
                <a:path w="1020318" h="3048">
                  <a:moveTo>
                    <a:pt x="1524" y="0"/>
                  </a:moveTo>
                  <a:lnTo>
                    <a:pt x="1018794" y="0"/>
                  </a:lnTo>
                  <a:cubicBezTo>
                    <a:pt x="1019683" y="0"/>
                    <a:pt x="1020318" y="762"/>
                    <a:pt x="1020318" y="1524"/>
                  </a:cubicBezTo>
                  <a:lnTo>
                    <a:pt x="1019556"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49" name="Freeform 49"/>
            <p:cNvSpPr/>
            <p:nvPr/>
          </p:nvSpPr>
          <p:spPr>
            <a:xfrm>
              <a:off x="63627" y="1251458"/>
              <a:ext cx="778002" cy="3048"/>
            </a:xfrm>
            <a:custGeom>
              <a:avLst/>
              <a:gdLst/>
              <a:ahLst/>
              <a:cxnLst/>
              <a:rect l="l" t="t" r="r" b="b"/>
              <a:pathLst>
                <a:path w="778002" h="3048">
                  <a:moveTo>
                    <a:pt x="1524" y="0"/>
                  </a:moveTo>
                  <a:lnTo>
                    <a:pt x="776478" y="0"/>
                  </a:lnTo>
                  <a:cubicBezTo>
                    <a:pt x="777367" y="0"/>
                    <a:pt x="778002" y="762"/>
                    <a:pt x="778002" y="1524"/>
                  </a:cubicBezTo>
                  <a:lnTo>
                    <a:pt x="777240"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0" name="Freeform 50"/>
            <p:cNvSpPr/>
            <p:nvPr/>
          </p:nvSpPr>
          <p:spPr>
            <a:xfrm>
              <a:off x="956945" y="1251458"/>
              <a:ext cx="996315" cy="3048"/>
            </a:xfrm>
            <a:custGeom>
              <a:avLst/>
              <a:gdLst/>
              <a:ahLst/>
              <a:cxnLst/>
              <a:rect l="l" t="t" r="r" b="b"/>
              <a:pathLst>
                <a:path w="996315" h="3048">
                  <a:moveTo>
                    <a:pt x="1524" y="0"/>
                  </a:moveTo>
                  <a:lnTo>
                    <a:pt x="994791" y="0"/>
                  </a:lnTo>
                  <a:cubicBezTo>
                    <a:pt x="995680" y="0"/>
                    <a:pt x="996315" y="762"/>
                    <a:pt x="996315" y="1524"/>
                  </a:cubicBezTo>
                  <a:lnTo>
                    <a:pt x="995553"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1" name="Freeform 51"/>
            <p:cNvSpPr/>
            <p:nvPr/>
          </p:nvSpPr>
          <p:spPr>
            <a:xfrm>
              <a:off x="63627" y="1305560"/>
              <a:ext cx="802640" cy="3048"/>
            </a:xfrm>
            <a:custGeom>
              <a:avLst/>
              <a:gdLst/>
              <a:ahLst/>
              <a:cxnLst/>
              <a:rect l="l" t="t" r="r" b="b"/>
              <a:pathLst>
                <a:path w="802640" h="3048">
                  <a:moveTo>
                    <a:pt x="1524" y="0"/>
                  </a:moveTo>
                  <a:lnTo>
                    <a:pt x="801116" y="0"/>
                  </a:lnTo>
                  <a:cubicBezTo>
                    <a:pt x="802005" y="0"/>
                    <a:pt x="802640" y="762"/>
                    <a:pt x="802640" y="1524"/>
                  </a:cubicBezTo>
                  <a:lnTo>
                    <a:pt x="80187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2" name="Freeform 52"/>
            <p:cNvSpPr/>
            <p:nvPr/>
          </p:nvSpPr>
          <p:spPr>
            <a:xfrm>
              <a:off x="985520" y="1305560"/>
              <a:ext cx="967740" cy="3048"/>
            </a:xfrm>
            <a:custGeom>
              <a:avLst/>
              <a:gdLst/>
              <a:ahLst/>
              <a:cxnLst/>
              <a:rect l="l" t="t" r="r" b="b"/>
              <a:pathLst>
                <a:path w="967740" h="3048">
                  <a:moveTo>
                    <a:pt x="1524" y="0"/>
                  </a:moveTo>
                  <a:lnTo>
                    <a:pt x="966216" y="0"/>
                  </a:lnTo>
                  <a:cubicBezTo>
                    <a:pt x="967105" y="0"/>
                    <a:pt x="967740" y="762"/>
                    <a:pt x="967740" y="1524"/>
                  </a:cubicBezTo>
                  <a:lnTo>
                    <a:pt x="96697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3" name="Freeform 53"/>
            <p:cNvSpPr/>
            <p:nvPr/>
          </p:nvSpPr>
          <p:spPr>
            <a:xfrm>
              <a:off x="63627" y="1359281"/>
              <a:ext cx="831723" cy="3048"/>
            </a:xfrm>
            <a:custGeom>
              <a:avLst/>
              <a:gdLst/>
              <a:ahLst/>
              <a:cxnLst/>
              <a:rect l="l" t="t" r="r" b="b"/>
              <a:pathLst>
                <a:path w="831723" h="3048">
                  <a:moveTo>
                    <a:pt x="1524" y="0"/>
                  </a:moveTo>
                  <a:lnTo>
                    <a:pt x="830199" y="0"/>
                  </a:lnTo>
                  <a:cubicBezTo>
                    <a:pt x="831088" y="0"/>
                    <a:pt x="831723" y="762"/>
                    <a:pt x="831723" y="1524"/>
                  </a:cubicBezTo>
                  <a:lnTo>
                    <a:pt x="830961"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4" name="Freeform 54"/>
            <p:cNvSpPr/>
            <p:nvPr/>
          </p:nvSpPr>
          <p:spPr>
            <a:xfrm>
              <a:off x="1019556" y="1359281"/>
              <a:ext cx="952119" cy="3048"/>
            </a:xfrm>
            <a:custGeom>
              <a:avLst/>
              <a:gdLst/>
              <a:ahLst/>
              <a:cxnLst/>
              <a:rect l="l" t="t" r="r" b="b"/>
              <a:pathLst>
                <a:path w="952119" h="3048">
                  <a:moveTo>
                    <a:pt x="1524" y="0"/>
                  </a:moveTo>
                  <a:lnTo>
                    <a:pt x="950595" y="0"/>
                  </a:lnTo>
                  <a:cubicBezTo>
                    <a:pt x="951484" y="0"/>
                    <a:pt x="952119" y="762"/>
                    <a:pt x="952119" y="1524"/>
                  </a:cubicBezTo>
                  <a:lnTo>
                    <a:pt x="951357"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5" name="Freeform 55"/>
            <p:cNvSpPr/>
            <p:nvPr/>
          </p:nvSpPr>
          <p:spPr>
            <a:xfrm>
              <a:off x="63627" y="1413383"/>
              <a:ext cx="865251" cy="3048"/>
            </a:xfrm>
            <a:custGeom>
              <a:avLst/>
              <a:gdLst/>
              <a:ahLst/>
              <a:cxnLst/>
              <a:rect l="l" t="t" r="r" b="b"/>
              <a:pathLst>
                <a:path w="865251" h="3048">
                  <a:moveTo>
                    <a:pt x="1524" y="0"/>
                  </a:moveTo>
                  <a:lnTo>
                    <a:pt x="863727" y="0"/>
                  </a:lnTo>
                  <a:cubicBezTo>
                    <a:pt x="864616" y="0"/>
                    <a:pt x="865251" y="762"/>
                    <a:pt x="865251" y="1524"/>
                  </a:cubicBezTo>
                  <a:lnTo>
                    <a:pt x="864489"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6" name="Freeform 56"/>
            <p:cNvSpPr/>
            <p:nvPr/>
          </p:nvSpPr>
          <p:spPr>
            <a:xfrm>
              <a:off x="1059561" y="1413383"/>
              <a:ext cx="893826" cy="3048"/>
            </a:xfrm>
            <a:custGeom>
              <a:avLst/>
              <a:gdLst/>
              <a:ahLst/>
              <a:cxnLst/>
              <a:rect l="l" t="t" r="r" b="b"/>
              <a:pathLst>
                <a:path w="893826" h="3048">
                  <a:moveTo>
                    <a:pt x="1524" y="0"/>
                  </a:moveTo>
                  <a:lnTo>
                    <a:pt x="892302" y="0"/>
                  </a:lnTo>
                  <a:cubicBezTo>
                    <a:pt x="893191" y="0"/>
                    <a:pt x="893826" y="762"/>
                    <a:pt x="893826" y="1524"/>
                  </a:cubicBezTo>
                  <a:lnTo>
                    <a:pt x="893064"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7" name="Freeform 57"/>
            <p:cNvSpPr/>
            <p:nvPr/>
          </p:nvSpPr>
          <p:spPr>
            <a:xfrm>
              <a:off x="63627" y="1467485"/>
              <a:ext cx="903986" cy="3048"/>
            </a:xfrm>
            <a:custGeom>
              <a:avLst/>
              <a:gdLst/>
              <a:ahLst/>
              <a:cxnLst/>
              <a:rect l="l" t="t" r="r" b="b"/>
              <a:pathLst>
                <a:path w="903986" h="3048">
                  <a:moveTo>
                    <a:pt x="1524" y="0"/>
                  </a:moveTo>
                  <a:lnTo>
                    <a:pt x="902462" y="0"/>
                  </a:lnTo>
                  <a:cubicBezTo>
                    <a:pt x="903351" y="0"/>
                    <a:pt x="903986" y="762"/>
                    <a:pt x="903986" y="1524"/>
                  </a:cubicBezTo>
                  <a:lnTo>
                    <a:pt x="903224"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8" name="Freeform 58"/>
            <p:cNvSpPr/>
            <p:nvPr/>
          </p:nvSpPr>
          <p:spPr>
            <a:xfrm>
              <a:off x="1106805" y="1467485"/>
              <a:ext cx="846582" cy="3048"/>
            </a:xfrm>
            <a:custGeom>
              <a:avLst/>
              <a:gdLst/>
              <a:ahLst/>
              <a:cxnLst/>
              <a:rect l="l" t="t" r="r" b="b"/>
              <a:pathLst>
                <a:path w="846582" h="3048">
                  <a:moveTo>
                    <a:pt x="1524" y="0"/>
                  </a:moveTo>
                  <a:lnTo>
                    <a:pt x="845058" y="0"/>
                  </a:lnTo>
                  <a:cubicBezTo>
                    <a:pt x="845947" y="0"/>
                    <a:pt x="846582" y="762"/>
                    <a:pt x="846582" y="1524"/>
                  </a:cubicBezTo>
                  <a:lnTo>
                    <a:pt x="845820"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59" name="Freeform 59"/>
            <p:cNvSpPr/>
            <p:nvPr/>
          </p:nvSpPr>
          <p:spPr>
            <a:xfrm>
              <a:off x="63627" y="1521587"/>
              <a:ext cx="948944" cy="3048"/>
            </a:xfrm>
            <a:custGeom>
              <a:avLst/>
              <a:gdLst/>
              <a:ahLst/>
              <a:cxnLst/>
              <a:rect l="l" t="t" r="r" b="b"/>
              <a:pathLst>
                <a:path w="948944" h="3048">
                  <a:moveTo>
                    <a:pt x="1524" y="0"/>
                  </a:moveTo>
                  <a:lnTo>
                    <a:pt x="947420" y="0"/>
                  </a:lnTo>
                  <a:cubicBezTo>
                    <a:pt x="948309" y="0"/>
                    <a:pt x="948944" y="762"/>
                    <a:pt x="948944" y="1524"/>
                  </a:cubicBezTo>
                  <a:lnTo>
                    <a:pt x="94818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60" name="Freeform 60"/>
            <p:cNvSpPr/>
            <p:nvPr/>
          </p:nvSpPr>
          <p:spPr>
            <a:xfrm>
              <a:off x="1163066" y="1521587"/>
              <a:ext cx="790194" cy="3048"/>
            </a:xfrm>
            <a:custGeom>
              <a:avLst/>
              <a:gdLst/>
              <a:ahLst/>
              <a:cxnLst/>
              <a:rect l="l" t="t" r="r" b="b"/>
              <a:pathLst>
                <a:path w="790194" h="3048">
                  <a:moveTo>
                    <a:pt x="1524" y="0"/>
                  </a:moveTo>
                  <a:lnTo>
                    <a:pt x="788670" y="0"/>
                  </a:lnTo>
                  <a:cubicBezTo>
                    <a:pt x="789559" y="0"/>
                    <a:pt x="790194" y="762"/>
                    <a:pt x="790194" y="1524"/>
                  </a:cubicBezTo>
                  <a:lnTo>
                    <a:pt x="78943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61" name="Freeform 61"/>
            <p:cNvSpPr/>
            <p:nvPr/>
          </p:nvSpPr>
          <p:spPr>
            <a:xfrm>
              <a:off x="63627" y="1575308"/>
              <a:ext cx="1001649" cy="3048"/>
            </a:xfrm>
            <a:custGeom>
              <a:avLst/>
              <a:gdLst/>
              <a:ahLst/>
              <a:cxnLst/>
              <a:rect l="l" t="t" r="r" b="b"/>
              <a:pathLst>
                <a:path w="1001649" h="3048">
                  <a:moveTo>
                    <a:pt x="1524" y="0"/>
                  </a:moveTo>
                  <a:lnTo>
                    <a:pt x="1000125" y="0"/>
                  </a:lnTo>
                  <a:cubicBezTo>
                    <a:pt x="1001014" y="0"/>
                    <a:pt x="1001649" y="762"/>
                    <a:pt x="1001649" y="1524"/>
                  </a:cubicBezTo>
                  <a:lnTo>
                    <a:pt x="1000887"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62" name="Freeform 62"/>
            <p:cNvSpPr/>
            <p:nvPr/>
          </p:nvSpPr>
          <p:spPr>
            <a:xfrm>
              <a:off x="1231646" y="1575308"/>
              <a:ext cx="721614" cy="3048"/>
            </a:xfrm>
            <a:custGeom>
              <a:avLst/>
              <a:gdLst/>
              <a:ahLst/>
              <a:cxnLst/>
              <a:rect l="l" t="t" r="r" b="b"/>
              <a:pathLst>
                <a:path w="721614" h="3048">
                  <a:moveTo>
                    <a:pt x="1524" y="0"/>
                  </a:moveTo>
                  <a:lnTo>
                    <a:pt x="720090" y="0"/>
                  </a:lnTo>
                  <a:cubicBezTo>
                    <a:pt x="720979" y="0"/>
                    <a:pt x="721614" y="762"/>
                    <a:pt x="721614" y="1524"/>
                  </a:cubicBezTo>
                  <a:lnTo>
                    <a:pt x="72085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63" name="Freeform 63"/>
            <p:cNvSpPr/>
            <p:nvPr/>
          </p:nvSpPr>
          <p:spPr>
            <a:xfrm>
              <a:off x="63627" y="1629410"/>
              <a:ext cx="1063244" cy="3048"/>
            </a:xfrm>
            <a:custGeom>
              <a:avLst/>
              <a:gdLst/>
              <a:ahLst/>
              <a:cxnLst/>
              <a:rect l="l" t="t" r="r" b="b"/>
              <a:pathLst>
                <a:path w="1063244" h="3048">
                  <a:moveTo>
                    <a:pt x="1524" y="0"/>
                  </a:moveTo>
                  <a:lnTo>
                    <a:pt x="1061720" y="0"/>
                  </a:lnTo>
                  <a:cubicBezTo>
                    <a:pt x="1062609" y="0"/>
                    <a:pt x="1063244" y="762"/>
                    <a:pt x="1063244" y="1524"/>
                  </a:cubicBezTo>
                  <a:lnTo>
                    <a:pt x="1062482"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64" name="Freeform 64"/>
            <p:cNvSpPr/>
            <p:nvPr/>
          </p:nvSpPr>
          <p:spPr>
            <a:xfrm>
              <a:off x="1318260" y="1629410"/>
              <a:ext cx="635127" cy="3048"/>
            </a:xfrm>
            <a:custGeom>
              <a:avLst/>
              <a:gdLst/>
              <a:ahLst/>
              <a:cxnLst/>
              <a:rect l="l" t="t" r="r" b="b"/>
              <a:pathLst>
                <a:path w="635127" h="3048">
                  <a:moveTo>
                    <a:pt x="1524" y="0"/>
                  </a:moveTo>
                  <a:lnTo>
                    <a:pt x="633603" y="0"/>
                  </a:lnTo>
                  <a:cubicBezTo>
                    <a:pt x="634492" y="0"/>
                    <a:pt x="635127" y="762"/>
                    <a:pt x="635127" y="1524"/>
                  </a:cubicBezTo>
                  <a:lnTo>
                    <a:pt x="634365"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65" name="Freeform 65"/>
            <p:cNvSpPr/>
            <p:nvPr/>
          </p:nvSpPr>
          <p:spPr>
            <a:xfrm>
              <a:off x="63627" y="1683512"/>
              <a:ext cx="1137920" cy="3048"/>
            </a:xfrm>
            <a:custGeom>
              <a:avLst/>
              <a:gdLst/>
              <a:ahLst/>
              <a:cxnLst/>
              <a:rect l="l" t="t" r="r" b="b"/>
              <a:pathLst>
                <a:path w="1137920" h="3048">
                  <a:moveTo>
                    <a:pt x="1524" y="0"/>
                  </a:moveTo>
                  <a:lnTo>
                    <a:pt x="1136396" y="0"/>
                  </a:lnTo>
                  <a:cubicBezTo>
                    <a:pt x="1137285" y="0"/>
                    <a:pt x="1137920" y="762"/>
                    <a:pt x="1137920" y="1524"/>
                  </a:cubicBezTo>
                  <a:lnTo>
                    <a:pt x="1137158" y="3048"/>
                  </a:lnTo>
                  <a:lnTo>
                    <a:pt x="1524" y="3048"/>
                  </a:lnTo>
                  <a:cubicBezTo>
                    <a:pt x="635" y="3048"/>
                    <a:pt x="0" y="2286"/>
                    <a:pt x="0" y="1524"/>
                  </a:cubicBezTo>
                  <a:lnTo>
                    <a:pt x="762" y="0"/>
                  </a:lnTo>
                  <a:close/>
                </a:path>
              </a:pathLst>
            </a:custGeom>
            <a:solidFill>
              <a:srgbClr val="000000"/>
            </a:solidFill>
          </p:spPr>
          <p:txBody>
            <a:bodyPr/>
            <a:lstStyle/>
            <a:p>
              <a:endParaRPr lang="en-GB"/>
            </a:p>
          </p:txBody>
        </p:sp>
        <p:sp>
          <p:nvSpPr>
            <p:cNvPr id="66" name="Freeform 66"/>
            <p:cNvSpPr/>
            <p:nvPr/>
          </p:nvSpPr>
          <p:spPr>
            <a:xfrm>
              <a:off x="1438910" y="1683512"/>
              <a:ext cx="514350" cy="3048"/>
            </a:xfrm>
            <a:custGeom>
              <a:avLst/>
              <a:gdLst/>
              <a:ahLst/>
              <a:cxnLst/>
              <a:rect l="l" t="t" r="r" b="b"/>
              <a:pathLst>
                <a:path w="514350" h="3048">
                  <a:moveTo>
                    <a:pt x="1524" y="0"/>
                  </a:moveTo>
                  <a:lnTo>
                    <a:pt x="512826" y="0"/>
                  </a:lnTo>
                  <a:cubicBezTo>
                    <a:pt x="513715" y="0"/>
                    <a:pt x="514350" y="762"/>
                    <a:pt x="514350" y="1524"/>
                  </a:cubicBezTo>
                  <a:lnTo>
                    <a:pt x="513588" y="3048"/>
                  </a:lnTo>
                  <a:lnTo>
                    <a:pt x="1524" y="3048"/>
                  </a:lnTo>
                  <a:cubicBezTo>
                    <a:pt x="635" y="3048"/>
                    <a:pt x="0" y="2286"/>
                    <a:pt x="0" y="1524"/>
                  </a:cubicBezTo>
                  <a:lnTo>
                    <a:pt x="762" y="0"/>
                  </a:lnTo>
                  <a:close/>
                </a:path>
              </a:pathLst>
            </a:custGeom>
            <a:solidFill>
              <a:srgbClr val="000000"/>
            </a:solidFill>
          </p:spPr>
          <p:txBody>
            <a:bodyPr/>
            <a:lstStyle/>
            <a:p>
              <a:endParaRPr lang="en-GB"/>
            </a:p>
          </p:txBody>
        </p:sp>
      </p:grpSp>
      <p:grpSp>
        <p:nvGrpSpPr>
          <p:cNvPr id="67" name="Group 67"/>
          <p:cNvGrpSpPr>
            <a:grpSpLocks noChangeAspect="1"/>
          </p:cNvGrpSpPr>
          <p:nvPr/>
        </p:nvGrpSpPr>
        <p:grpSpPr>
          <a:xfrm>
            <a:off x="16103403" y="11850434"/>
            <a:ext cx="2016890" cy="1696469"/>
            <a:chOff x="0" y="0"/>
            <a:chExt cx="2016887" cy="1696466"/>
          </a:xfrm>
        </p:grpSpPr>
        <p:sp>
          <p:nvSpPr>
            <p:cNvPr id="68" name="Freeform 68"/>
            <p:cNvSpPr/>
            <p:nvPr/>
          </p:nvSpPr>
          <p:spPr>
            <a:xfrm>
              <a:off x="63627" y="63500"/>
              <a:ext cx="1889760" cy="3175"/>
            </a:xfrm>
            <a:custGeom>
              <a:avLst/>
              <a:gdLst/>
              <a:ahLst/>
              <a:cxnLst/>
              <a:rect l="l" t="t" r="r" b="b"/>
              <a:pathLst>
                <a:path w="1889760" h="3175">
                  <a:moveTo>
                    <a:pt x="1888236" y="3175"/>
                  </a:moveTo>
                  <a:lnTo>
                    <a:pt x="1524" y="3175"/>
                  </a:lnTo>
                  <a:cubicBezTo>
                    <a:pt x="635" y="3175"/>
                    <a:pt x="0" y="2413"/>
                    <a:pt x="0" y="1651"/>
                  </a:cubicBezTo>
                  <a:lnTo>
                    <a:pt x="635" y="0"/>
                  </a:lnTo>
                  <a:lnTo>
                    <a:pt x="1888236" y="0"/>
                  </a:lnTo>
                  <a:cubicBezTo>
                    <a:pt x="1889125" y="0"/>
                    <a:pt x="1889760" y="762"/>
                    <a:pt x="1889760" y="1524"/>
                  </a:cubicBezTo>
                  <a:lnTo>
                    <a:pt x="1888998" y="3048"/>
                  </a:lnTo>
                  <a:close/>
                </a:path>
              </a:pathLst>
            </a:custGeom>
            <a:solidFill>
              <a:srgbClr val="000000"/>
            </a:solidFill>
          </p:spPr>
          <p:txBody>
            <a:bodyPr/>
            <a:lstStyle/>
            <a:p>
              <a:endParaRPr lang="en-GB"/>
            </a:p>
          </p:txBody>
        </p:sp>
        <p:sp>
          <p:nvSpPr>
            <p:cNvPr id="69" name="Freeform 69"/>
            <p:cNvSpPr/>
            <p:nvPr/>
          </p:nvSpPr>
          <p:spPr>
            <a:xfrm>
              <a:off x="63627" y="117729"/>
              <a:ext cx="1889760" cy="3048"/>
            </a:xfrm>
            <a:custGeom>
              <a:avLst/>
              <a:gdLst/>
              <a:ahLst/>
              <a:cxnLst/>
              <a:rect l="l" t="t" r="r" b="b"/>
              <a:pathLst>
                <a:path w="1889760" h="3048">
                  <a:moveTo>
                    <a:pt x="1888236" y="3048"/>
                  </a:moveTo>
                  <a:lnTo>
                    <a:pt x="1524" y="3048"/>
                  </a:lnTo>
                  <a:cubicBezTo>
                    <a:pt x="635" y="3048"/>
                    <a:pt x="0" y="2286"/>
                    <a:pt x="0" y="1524"/>
                  </a:cubicBezTo>
                  <a:lnTo>
                    <a:pt x="762" y="0"/>
                  </a:lnTo>
                  <a:lnTo>
                    <a:pt x="1888236" y="0"/>
                  </a:lnTo>
                  <a:cubicBezTo>
                    <a:pt x="1889125" y="0"/>
                    <a:pt x="1889760" y="762"/>
                    <a:pt x="1889760" y="1524"/>
                  </a:cubicBezTo>
                  <a:lnTo>
                    <a:pt x="1888998" y="3048"/>
                  </a:lnTo>
                  <a:close/>
                </a:path>
              </a:pathLst>
            </a:custGeom>
            <a:solidFill>
              <a:srgbClr val="000000"/>
            </a:solidFill>
          </p:spPr>
          <p:txBody>
            <a:bodyPr/>
            <a:lstStyle/>
            <a:p>
              <a:endParaRPr lang="en-GB"/>
            </a:p>
          </p:txBody>
        </p:sp>
        <p:sp>
          <p:nvSpPr>
            <p:cNvPr id="70" name="Freeform 70"/>
            <p:cNvSpPr/>
            <p:nvPr/>
          </p:nvSpPr>
          <p:spPr>
            <a:xfrm>
              <a:off x="63627" y="171831"/>
              <a:ext cx="1889760" cy="3048"/>
            </a:xfrm>
            <a:custGeom>
              <a:avLst/>
              <a:gdLst/>
              <a:ahLst/>
              <a:cxnLst/>
              <a:rect l="l" t="t" r="r" b="b"/>
              <a:pathLst>
                <a:path w="1889760" h="3048">
                  <a:moveTo>
                    <a:pt x="1888236" y="3048"/>
                  </a:moveTo>
                  <a:lnTo>
                    <a:pt x="1524" y="3048"/>
                  </a:lnTo>
                  <a:cubicBezTo>
                    <a:pt x="635" y="3048"/>
                    <a:pt x="0" y="2286"/>
                    <a:pt x="0" y="1524"/>
                  </a:cubicBezTo>
                  <a:lnTo>
                    <a:pt x="762" y="0"/>
                  </a:lnTo>
                  <a:lnTo>
                    <a:pt x="1888236" y="0"/>
                  </a:lnTo>
                  <a:cubicBezTo>
                    <a:pt x="1889125" y="0"/>
                    <a:pt x="1889760" y="762"/>
                    <a:pt x="1889760" y="1524"/>
                  </a:cubicBezTo>
                  <a:lnTo>
                    <a:pt x="1888998" y="3048"/>
                  </a:lnTo>
                  <a:close/>
                </a:path>
              </a:pathLst>
            </a:custGeom>
            <a:solidFill>
              <a:srgbClr val="000000"/>
            </a:solidFill>
          </p:spPr>
          <p:txBody>
            <a:bodyPr/>
            <a:lstStyle/>
            <a:p>
              <a:endParaRPr lang="en-GB"/>
            </a:p>
          </p:txBody>
        </p:sp>
        <p:sp>
          <p:nvSpPr>
            <p:cNvPr id="71" name="Freeform 71"/>
            <p:cNvSpPr/>
            <p:nvPr/>
          </p:nvSpPr>
          <p:spPr>
            <a:xfrm>
              <a:off x="63627" y="225933"/>
              <a:ext cx="1889760" cy="3048"/>
            </a:xfrm>
            <a:custGeom>
              <a:avLst/>
              <a:gdLst/>
              <a:ahLst/>
              <a:cxnLst/>
              <a:rect l="l" t="t" r="r" b="b"/>
              <a:pathLst>
                <a:path w="1889760" h="3048">
                  <a:moveTo>
                    <a:pt x="1888236" y="3048"/>
                  </a:moveTo>
                  <a:lnTo>
                    <a:pt x="1524" y="3048"/>
                  </a:lnTo>
                  <a:cubicBezTo>
                    <a:pt x="635" y="3048"/>
                    <a:pt x="0" y="2286"/>
                    <a:pt x="0" y="1524"/>
                  </a:cubicBezTo>
                  <a:lnTo>
                    <a:pt x="762" y="0"/>
                  </a:lnTo>
                  <a:lnTo>
                    <a:pt x="1888236" y="0"/>
                  </a:lnTo>
                  <a:cubicBezTo>
                    <a:pt x="1889125" y="0"/>
                    <a:pt x="1889760" y="762"/>
                    <a:pt x="1889760" y="1524"/>
                  </a:cubicBezTo>
                  <a:lnTo>
                    <a:pt x="1888998" y="3048"/>
                  </a:lnTo>
                  <a:close/>
                </a:path>
              </a:pathLst>
            </a:custGeom>
            <a:solidFill>
              <a:srgbClr val="000000"/>
            </a:solidFill>
          </p:spPr>
          <p:txBody>
            <a:bodyPr/>
            <a:lstStyle/>
            <a:p>
              <a:endParaRPr lang="en-GB"/>
            </a:p>
          </p:txBody>
        </p:sp>
        <p:sp>
          <p:nvSpPr>
            <p:cNvPr id="72" name="Freeform 72"/>
            <p:cNvSpPr/>
            <p:nvPr/>
          </p:nvSpPr>
          <p:spPr>
            <a:xfrm>
              <a:off x="63627" y="279654"/>
              <a:ext cx="1889760" cy="3048"/>
            </a:xfrm>
            <a:custGeom>
              <a:avLst/>
              <a:gdLst/>
              <a:ahLst/>
              <a:cxnLst/>
              <a:rect l="l" t="t" r="r" b="b"/>
              <a:pathLst>
                <a:path w="1889760" h="3048">
                  <a:moveTo>
                    <a:pt x="1888236" y="3048"/>
                  </a:moveTo>
                  <a:lnTo>
                    <a:pt x="1524" y="3048"/>
                  </a:lnTo>
                  <a:cubicBezTo>
                    <a:pt x="635" y="3048"/>
                    <a:pt x="0" y="2286"/>
                    <a:pt x="0" y="1524"/>
                  </a:cubicBezTo>
                  <a:lnTo>
                    <a:pt x="762" y="0"/>
                  </a:lnTo>
                  <a:lnTo>
                    <a:pt x="1888236" y="0"/>
                  </a:lnTo>
                  <a:cubicBezTo>
                    <a:pt x="1889125" y="0"/>
                    <a:pt x="1889760" y="762"/>
                    <a:pt x="1889760" y="1524"/>
                  </a:cubicBezTo>
                  <a:lnTo>
                    <a:pt x="1888998" y="3048"/>
                  </a:lnTo>
                  <a:close/>
                </a:path>
              </a:pathLst>
            </a:custGeom>
            <a:solidFill>
              <a:srgbClr val="000000"/>
            </a:solidFill>
          </p:spPr>
          <p:txBody>
            <a:bodyPr/>
            <a:lstStyle/>
            <a:p>
              <a:endParaRPr lang="en-GB"/>
            </a:p>
          </p:txBody>
        </p:sp>
        <p:sp>
          <p:nvSpPr>
            <p:cNvPr id="73" name="Freeform 73"/>
            <p:cNvSpPr/>
            <p:nvPr/>
          </p:nvSpPr>
          <p:spPr>
            <a:xfrm>
              <a:off x="63627" y="333756"/>
              <a:ext cx="1889760" cy="3048"/>
            </a:xfrm>
            <a:custGeom>
              <a:avLst/>
              <a:gdLst/>
              <a:ahLst/>
              <a:cxnLst/>
              <a:rect l="l" t="t" r="r" b="b"/>
              <a:pathLst>
                <a:path w="1889760" h="3048">
                  <a:moveTo>
                    <a:pt x="1888236" y="3048"/>
                  </a:moveTo>
                  <a:lnTo>
                    <a:pt x="1524" y="3048"/>
                  </a:lnTo>
                  <a:cubicBezTo>
                    <a:pt x="635" y="3048"/>
                    <a:pt x="0" y="2286"/>
                    <a:pt x="0" y="1524"/>
                  </a:cubicBezTo>
                  <a:lnTo>
                    <a:pt x="762" y="0"/>
                  </a:lnTo>
                  <a:lnTo>
                    <a:pt x="1888236" y="0"/>
                  </a:lnTo>
                  <a:cubicBezTo>
                    <a:pt x="1889125" y="0"/>
                    <a:pt x="1889760" y="762"/>
                    <a:pt x="1889760" y="1524"/>
                  </a:cubicBezTo>
                  <a:lnTo>
                    <a:pt x="1888998" y="3048"/>
                  </a:lnTo>
                  <a:close/>
                </a:path>
              </a:pathLst>
            </a:custGeom>
            <a:solidFill>
              <a:srgbClr val="000000"/>
            </a:solidFill>
          </p:spPr>
          <p:txBody>
            <a:bodyPr/>
            <a:lstStyle/>
            <a:p>
              <a:endParaRPr lang="en-GB"/>
            </a:p>
          </p:txBody>
        </p:sp>
        <p:sp>
          <p:nvSpPr>
            <p:cNvPr id="74" name="Freeform 74"/>
            <p:cNvSpPr/>
            <p:nvPr/>
          </p:nvSpPr>
          <p:spPr>
            <a:xfrm>
              <a:off x="63627" y="387858"/>
              <a:ext cx="1889760" cy="3048"/>
            </a:xfrm>
            <a:custGeom>
              <a:avLst/>
              <a:gdLst/>
              <a:ahLst/>
              <a:cxnLst/>
              <a:rect l="l" t="t" r="r" b="b"/>
              <a:pathLst>
                <a:path w="1889760" h="3048">
                  <a:moveTo>
                    <a:pt x="1888236" y="3048"/>
                  </a:moveTo>
                  <a:lnTo>
                    <a:pt x="1524" y="3048"/>
                  </a:lnTo>
                  <a:cubicBezTo>
                    <a:pt x="635" y="3048"/>
                    <a:pt x="0" y="2286"/>
                    <a:pt x="0" y="1524"/>
                  </a:cubicBezTo>
                  <a:lnTo>
                    <a:pt x="762" y="0"/>
                  </a:lnTo>
                  <a:lnTo>
                    <a:pt x="1888236" y="0"/>
                  </a:lnTo>
                  <a:cubicBezTo>
                    <a:pt x="1889125" y="0"/>
                    <a:pt x="1889760" y="762"/>
                    <a:pt x="1889760" y="1524"/>
                  </a:cubicBezTo>
                  <a:lnTo>
                    <a:pt x="1888998" y="3048"/>
                  </a:lnTo>
                  <a:close/>
                </a:path>
              </a:pathLst>
            </a:custGeom>
            <a:solidFill>
              <a:srgbClr val="000000"/>
            </a:solidFill>
          </p:spPr>
          <p:txBody>
            <a:bodyPr/>
            <a:lstStyle/>
            <a:p>
              <a:endParaRPr lang="en-GB"/>
            </a:p>
          </p:txBody>
        </p:sp>
        <p:sp>
          <p:nvSpPr>
            <p:cNvPr id="75" name="Freeform 75"/>
            <p:cNvSpPr/>
            <p:nvPr/>
          </p:nvSpPr>
          <p:spPr>
            <a:xfrm>
              <a:off x="63627" y="441960"/>
              <a:ext cx="1889760" cy="3048"/>
            </a:xfrm>
            <a:custGeom>
              <a:avLst/>
              <a:gdLst/>
              <a:ahLst/>
              <a:cxnLst/>
              <a:rect l="l" t="t" r="r" b="b"/>
              <a:pathLst>
                <a:path w="1889760" h="3048">
                  <a:moveTo>
                    <a:pt x="1888236" y="3048"/>
                  </a:moveTo>
                  <a:lnTo>
                    <a:pt x="1524" y="3048"/>
                  </a:lnTo>
                  <a:cubicBezTo>
                    <a:pt x="635" y="3048"/>
                    <a:pt x="0" y="2286"/>
                    <a:pt x="0" y="1524"/>
                  </a:cubicBezTo>
                  <a:lnTo>
                    <a:pt x="762" y="0"/>
                  </a:lnTo>
                  <a:lnTo>
                    <a:pt x="1888236" y="0"/>
                  </a:lnTo>
                  <a:cubicBezTo>
                    <a:pt x="1889125" y="0"/>
                    <a:pt x="1889760" y="762"/>
                    <a:pt x="1889760" y="1524"/>
                  </a:cubicBezTo>
                  <a:lnTo>
                    <a:pt x="1888998" y="3048"/>
                  </a:lnTo>
                  <a:close/>
                </a:path>
              </a:pathLst>
            </a:custGeom>
            <a:solidFill>
              <a:srgbClr val="000000"/>
            </a:solidFill>
          </p:spPr>
          <p:txBody>
            <a:bodyPr/>
            <a:lstStyle/>
            <a:p>
              <a:endParaRPr lang="en-GB"/>
            </a:p>
          </p:txBody>
        </p:sp>
        <p:sp>
          <p:nvSpPr>
            <p:cNvPr id="76" name="Freeform 76"/>
            <p:cNvSpPr/>
            <p:nvPr/>
          </p:nvSpPr>
          <p:spPr>
            <a:xfrm>
              <a:off x="1067943" y="495681"/>
              <a:ext cx="885571" cy="3048"/>
            </a:xfrm>
            <a:custGeom>
              <a:avLst/>
              <a:gdLst/>
              <a:ahLst/>
              <a:cxnLst/>
              <a:rect l="l" t="t" r="r" b="b"/>
              <a:pathLst>
                <a:path w="885571" h="3048">
                  <a:moveTo>
                    <a:pt x="883920" y="3048"/>
                  </a:moveTo>
                  <a:lnTo>
                    <a:pt x="1524" y="3048"/>
                  </a:lnTo>
                  <a:cubicBezTo>
                    <a:pt x="635" y="3048"/>
                    <a:pt x="0" y="2286"/>
                    <a:pt x="0" y="1524"/>
                  </a:cubicBezTo>
                  <a:lnTo>
                    <a:pt x="762" y="0"/>
                  </a:lnTo>
                  <a:lnTo>
                    <a:pt x="884047" y="0"/>
                  </a:lnTo>
                  <a:cubicBezTo>
                    <a:pt x="884936" y="0"/>
                    <a:pt x="885571" y="762"/>
                    <a:pt x="885571" y="1524"/>
                  </a:cubicBezTo>
                  <a:lnTo>
                    <a:pt x="884809" y="3048"/>
                  </a:lnTo>
                  <a:close/>
                </a:path>
              </a:pathLst>
            </a:custGeom>
            <a:solidFill>
              <a:srgbClr val="000000"/>
            </a:solidFill>
          </p:spPr>
          <p:txBody>
            <a:bodyPr/>
            <a:lstStyle/>
            <a:p>
              <a:endParaRPr lang="en-GB"/>
            </a:p>
          </p:txBody>
        </p:sp>
        <p:sp>
          <p:nvSpPr>
            <p:cNvPr id="77" name="Freeform 77"/>
            <p:cNvSpPr/>
            <p:nvPr/>
          </p:nvSpPr>
          <p:spPr>
            <a:xfrm>
              <a:off x="491109" y="495681"/>
              <a:ext cx="496824" cy="3048"/>
            </a:xfrm>
            <a:custGeom>
              <a:avLst/>
              <a:gdLst/>
              <a:ahLst/>
              <a:cxnLst/>
              <a:rect l="l" t="t" r="r" b="b"/>
              <a:pathLst>
                <a:path w="496824" h="3048">
                  <a:moveTo>
                    <a:pt x="495300" y="3048"/>
                  </a:moveTo>
                  <a:lnTo>
                    <a:pt x="1524" y="3048"/>
                  </a:lnTo>
                  <a:cubicBezTo>
                    <a:pt x="635" y="3048"/>
                    <a:pt x="0" y="2286"/>
                    <a:pt x="0" y="1524"/>
                  </a:cubicBezTo>
                  <a:lnTo>
                    <a:pt x="762" y="0"/>
                  </a:lnTo>
                  <a:lnTo>
                    <a:pt x="495300" y="0"/>
                  </a:lnTo>
                  <a:cubicBezTo>
                    <a:pt x="496189" y="0"/>
                    <a:pt x="496824" y="762"/>
                    <a:pt x="496824" y="1524"/>
                  </a:cubicBezTo>
                  <a:lnTo>
                    <a:pt x="496062" y="3048"/>
                  </a:lnTo>
                  <a:close/>
                </a:path>
              </a:pathLst>
            </a:custGeom>
            <a:solidFill>
              <a:srgbClr val="000000"/>
            </a:solidFill>
          </p:spPr>
          <p:txBody>
            <a:bodyPr/>
            <a:lstStyle/>
            <a:p>
              <a:endParaRPr lang="en-GB"/>
            </a:p>
          </p:txBody>
        </p:sp>
        <p:sp>
          <p:nvSpPr>
            <p:cNvPr id="78" name="Freeform 78"/>
            <p:cNvSpPr/>
            <p:nvPr/>
          </p:nvSpPr>
          <p:spPr>
            <a:xfrm>
              <a:off x="1149096" y="549783"/>
              <a:ext cx="804418" cy="3048"/>
            </a:xfrm>
            <a:custGeom>
              <a:avLst/>
              <a:gdLst/>
              <a:ahLst/>
              <a:cxnLst/>
              <a:rect l="l" t="t" r="r" b="b"/>
              <a:pathLst>
                <a:path w="804418" h="3048">
                  <a:moveTo>
                    <a:pt x="802767" y="3048"/>
                  </a:moveTo>
                  <a:lnTo>
                    <a:pt x="1524" y="3048"/>
                  </a:lnTo>
                  <a:cubicBezTo>
                    <a:pt x="635" y="3048"/>
                    <a:pt x="0" y="2286"/>
                    <a:pt x="0" y="1524"/>
                  </a:cubicBezTo>
                  <a:lnTo>
                    <a:pt x="762" y="0"/>
                  </a:lnTo>
                  <a:lnTo>
                    <a:pt x="802894" y="0"/>
                  </a:lnTo>
                  <a:cubicBezTo>
                    <a:pt x="803783" y="0"/>
                    <a:pt x="804418" y="762"/>
                    <a:pt x="804418" y="1524"/>
                  </a:cubicBezTo>
                  <a:lnTo>
                    <a:pt x="803656" y="3048"/>
                  </a:lnTo>
                  <a:close/>
                </a:path>
              </a:pathLst>
            </a:custGeom>
            <a:solidFill>
              <a:srgbClr val="000000"/>
            </a:solidFill>
          </p:spPr>
          <p:txBody>
            <a:bodyPr/>
            <a:lstStyle/>
            <a:p>
              <a:endParaRPr lang="en-GB"/>
            </a:p>
          </p:txBody>
        </p:sp>
        <p:sp>
          <p:nvSpPr>
            <p:cNvPr id="79" name="Freeform 79"/>
            <p:cNvSpPr/>
            <p:nvPr/>
          </p:nvSpPr>
          <p:spPr>
            <a:xfrm>
              <a:off x="491109" y="549783"/>
              <a:ext cx="533146" cy="3048"/>
            </a:xfrm>
            <a:custGeom>
              <a:avLst/>
              <a:gdLst/>
              <a:ahLst/>
              <a:cxnLst/>
              <a:rect l="l" t="t" r="r" b="b"/>
              <a:pathLst>
                <a:path w="533146" h="3048">
                  <a:moveTo>
                    <a:pt x="531495" y="3048"/>
                  </a:moveTo>
                  <a:lnTo>
                    <a:pt x="1524" y="3048"/>
                  </a:lnTo>
                  <a:cubicBezTo>
                    <a:pt x="635" y="3048"/>
                    <a:pt x="0" y="2286"/>
                    <a:pt x="0" y="1524"/>
                  </a:cubicBezTo>
                  <a:lnTo>
                    <a:pt x="762" y="0"/>
                  </a:lnTo>
                  <a:lnTo>
                    <a:pt x="531622" y="0"/>
                  </a:lnTo>
                  <a:cubicBezTo>
                    <a:pt x="532511" y="0"/>
                    <a:pt x="533146" y="762"/>
                    <a:pt x="533146" y="1524"/>
                  </a:cubicBezTo>
                  <a:lnTo>
                    <a:pt x="532384" y="3048"/>
                  </a:lnTo>
                  <a:close/>
                </a:path>
              </a:pathLst>
            </a:custGeom>
            <a:solidFill>
              <a:srgbClr val="000000"/>
            </a:solidFill>
          </p:spPr>
          <p:txBody>
            <a:bodyPr/>
            <a:lstStyle/>
            <a:p>
              <a:endParaRPr lang="en-GB"/>
            </a:p>
          </p:txBody>
        </p:sp>
        <p:sp>
          <p:nvSpPr>
            <p:cNvPr id="80" name="Freeform 80"/>
            <p:cNvSpPr/>
            <p:nvPr/>
          </p:nvSpPr>
          <p:spPr>
            <a:xfrm>
              <a:off x="1212723" y="603885"/>
              <a:ext cx="740791" cy="3048"/>
            </a:xfrm>
            <a:custGeom>
              <a:avLst/>
              <a:gdLst/>
              <a:ahLst/>
              <a:cxnLst/>
              <a:rect l="l" t="t" r="r" b="b"/>
              <a:pathLst>
                <a:path w="740791" h="3048">
                  <a:moveTo>
                    <a:pt x="739140" y="3048"/>
                  </a:moveTo>
                  <a:lnTo>
                    <a:pt x="1524" y="3048"/>
                  </a:lnTo>
                  <a:cubicBezTo>
                    <a:pt x="635" y="3048"/>
                    <a:pt x="0" y="2286"/>
                    <a:pt x="0" y="1524"/>
                  </a:cubicBezTo>
                  <a:lnTo>
                    <a:pt x="762" y="0"/>
                  </a:lnTo>
                  <a:lnTo>
                    <a:pt x="739267" y="0"/>
                  </a:lnTo>
                  <a:cubicBezTo>
                    <a:pt x="740156" y="0"/>
                    <a:pt x="740791" y="762"/>
                    <a:pt x="740791" y="1524"/>
                  </a:cubicBezTo>
                  <a:lnTo>
                    <a:pt x="740029" y="3048"/>
                  </a:lnTo>
                  <a:close/>
                </a:path>
              </a:pathLst>
            </a:custGeom>
            <a:solidFill>
              <a:srgbClr val="000000"/>
            </a:solidFill>
          </p:spPr>
          <p:txBody>
            <a:bodyPr/>
            <a:lstStyle/>
            <a:p>
              <a:endParaRPr lang="en-GB"/>
            </a:p>
          </p:txBody>
        </p:sp>
        <p:sp>
          <p:nvSpPr>
            <p:cNvPr id="81" name="Freeform 81"/>
            <p:cNvSpPr/>
            <p:nvPr/>
          </p:nvSpPr>
          <p:spPr>
            <a:xfrm>
              <a:off x="491109" y="603885"/>
              <a:ext cx="563626" cy="3048"/>
            </a:xfrm>
            <a:custGeom>
              <a:avLst/>
              <a:gdLst/>
              <a:ahLst/>
              <a:cxnLst/>
              <a:rect l="l" t="t" r="r" b="b"/>
              <a:pathLst>
                <a:path w="563626" h="3048">
                  <a:moveTo>
                    <a:pt x="561975" y="3048"/>
                  </a:moveTo>
                  <a:lnTo>
                    <a:pt x="1524" y="3048"/>
                  </a:lnTo>
                  <a:cubicBezTo>
                    <a:pt x="635" y="3048"/>
                    <a:pt x="0" y="2286"/>
                    <a:pt x="0" y="1524"/>
                  </a:cubicBezTo>
                  <a:lnTo>
                    <a:pt x="762" y="0"/>
                  </a:lnTo>
                  <a:lnTo>
                    <a:pt x="562102" y="0"/>
                  </a:lnTo>
                  <a:cubicBezTo>
                    <a:pt x="562991" y="0"/>
                    <a:pt x="563626" y="762"/>
                    <a:pt x="563626" y="1524"/>
                  </a:cubicBezTo>
                  <a:lnTo>
                    <a:pt x="562864" y="3048"/>
                  </a:lnTo>
                  <a:close/>
                </a:path>
              </a:pathLst>
            </a:custGeom>
            <a:solidFill>
              <a:srgbClr val="000000"/>
            </a:solidFill>
          </p:spPr>
          <p:txBody>
            <a:bodyPr/>
            <a:lstStyle/>
            <a:p>
              <a:endParaRPr lang="en-GB"/>
            </a:p>
          </p:txBody>
        </p:sp>
        <p:sp>
          <p:nvSpPr>
            <p:cNvPr id="82" name="Freeform 82"/>
            <p:cNvSpPr/>
            <p:nvPr/>
          </p:nvSpPr>
          <p:spPr>
            <a:xfrm>
              <a:off x="1261110" y="657987"/>
              <a:ext cx="692404" cy="3048"/>
            </a:xfrm>
            <a:custGeom>
              <a:avLst/>
              <a:gdLst/>
              <a:ahLst/>
              <a:cxnLst/>
              <a:rect l="l" t="t" r="r" b="b"/>
              <a:pathLst>
                <a:path w="692404" h="3048">
                  <a:moveTo>
                    <a:pt x="690753" y="3048"/>
                  </a:moveTo>
                  <a:lnTo>
                    <a:pt x="1524" y="3048"/>
                  </a:lnTo>
                  <a:cubicBezTo>
                    <a:pt x="635" y="3048"/>
                    <a:pt x="0" y="2286"/>
                    <a:pt x="0" y="1524"/>
                  </a:cubicBezTo>
                  <a:lnTo>
                    <a:pt x="762" y="0"/>
                  </a:lnTo>
                  <a:lnTo>
                    <a:pt x="690880" y="0"/>
                  </a:lnTo>
                  <a:cubicBezTo>
                    <a:pt x="691769" y="0"/>
                    <a:pt x="692404" y="762"/>
                    <a:pt x="692404" y="1524"/>
                  </a:cubicBezTo>
                  <a:lnTo>
                    <a:pt x="691642" y="3048"/>
                  </a:lnTo>
                  <a:close/>
                </a:path>
              </a:pathLst>
            </a:custGeom>
            <a:solidFill>
              <a:srgbClr val="000000"/>
            </a:solidFill>
          </p:spPr>
          <p:txBody>
            <a:bodyPr/>
            <a:lstStyle/>
            <a:p>
              <a:endParaRPr lang="en-GB"/>
            </a:p>
          </p:txBody>
        </p:sp>
        <p:sp>
          <p:nvSpPr>
            <p:cNvPr id="83" name="Freeform 83"/>
            <p:cNvSpPr/>
            <p:nvPr/>
          </p:nvSpPr>
          <p:spPr>
            <a:xfrm>
              <a:off x="63627" y="657987"/>
              <a:ext cx="1017270" cy="3048"/>
            </a:xfrm>
            <a:custGeom>
              <a:avLst/>
              <a:gdLst/>
              <a:ahLst/>
              <a:cxnLst/>
              <a:rect l="l" t="t" r="r" b="b"/>
              <a:pathLst>
                <a:path w="1017270" h="3048">
                  <a:moveTo>
                    <a:pt x="1015746" y="3048"/>
                  </a:moveTo>
                  <a:lnTo>
                    <a:pt x="1524" y="3048"/>
                  </a:lnTo>
                  <a:cubicBezTo>
                    <a:pt x="635" y="3048"/>
                    <a:pt x="0" y="2286"/>
                    <a:pt x="0" y="1524"/>
                  </a:cubicBezTo>
                  <a:lnTo>
                    <a:pt x="762" y="0"/>
                  </a:lnTo>
                  <a:lnTo>
                    <a:pt x="1015746" y="0"/>
                  </a:lnTo>
                  <a:cubicBezTo>
                    <a:pt x="1016635" y="0"/>
                    <a:pt x="1017270" y="762"/>
                    <a:pt x="1017270" y="1524"/>
                  </a:cubicBezTo>
                  <a:lnTo>
                    <a:pt x="1016508" y="3048"/>
                  </a:lnTo>
                  <a:close/>
                </a:path>
              </a:pathLst>
            </a:custGeom>
            <a:solidFill>
              <a:srgbClr val="000000"/>
            </a:solidFill>
          </p:spPr>
          <p:txBody>
            <a:bodyPr/>
            <a:lstStyle/>
            <a:p>
              <a:endParaRPr lang="en-GB"/>
            </a:p>
          </p:txBody>
        </p:sp>
        <p:sp>
          <p:nvSpPr>
            <p:cNvPr id="84" name="Freeform 84"/>
            <p:cNvSpPr/>
            <p:nvPr/>
          </p:nvSpPr>
          <p:spPr>
            <a:xfrm>
              <a:off x="1297686" y="711708"/>
              <a:ext cx="655828" cy="3048"/>
            </a:xfrm>
            <a:custGeom>
              <a:avLst/>
              <a:gdLst/>
              <a:ahLst/>
              <a:cxnLst/>
              <a:rect l="l" t="t" r="r" b="b"/>
              <a:pathLst>
                <a:path w="655828" h="3048">
                  <a:moveTo>
                    <a:pt x="654177" y="3048"/>
                  </a:moveTo>
                  <a:lnTo>
                    <a:pt x="1524" y="3048"/>
                  </a:lnTo>
                  <a:cubicBezTo>
                    <a:pt x="635" y="3048"/>
                    <a:pt x="0" y="2286"/>
                    <a:pt x="0" y="1524"/>
                  </a:cubicBezTo>
                  <a:lnTo>
                    <a:pt x="762" y="0"/>
                  </a:lnTo>
                  <a:lnTo>
                    <a:pt x="654304" y="0"/>
                  </a:lnTo>
                  <a:cubicBezTo>
                    <a:pt x="655193" y="0"/>
                    <a:pt x="655828" y="762"/>
                    <a:pt x="655828" y="1524"/>
                  </a:cubicBezTo>
                  <a:lnTo>
                    <a:pt x="655066" y="3048"/>
                  </a:lnTo>
                  <a:close/>
                </a:path>
              </a:pathLst>
            </a:custGeom>
            <a:solidFill>
              <a:srgbClr val="000000"/>
            </a:solidFill>
          </p:spPr>
          <p:txBody>
            <a:bodyPr/>
            <a:lstStyle/>
            <a:p>
              <a:endParaRPr lang="en-GB"/>
            </a:p>
          </p:txBody>
        </p:sp>
        <p:sp>
          <p:nvSpPr>
            <p:cNvPr id="85" name="Freeform 85"/>
            <p:cNvSpPr/>
            <p:nvPr/>
          </p:nvSpPr>
          <p:spPr>
            <a:xfrm>
              <a:off x="783717" y="711708"/>
              <a:ext cx="319278" cy="3048"/>
            </a:xfrm>
            <a:custGeom>
              <a:avLst/>
              <a:gdLst/>
              <a:ahLst/>
              <a:cxnLst/>
              <a:rect l="l" t="t" r="r" b="b"/>
              <a:pathLst>
                <a:path w="319278" h="3048">
                  <a:moveTo>
                    <a:pt x="317754" y="3048"/>
                  </a:moveTo>
                  <a:lnTo>
                    <a:pt x="1524" y="3048"/>
                  </a:lnTo>
                  <a:cubicBezTo>
                    <a:pt x="635" y="3048"/>
                    <a:pt x="0" y="2286"/>
                    <a:pt x="0" y="1524"/>
                  </a:cubicBezTo>
                  <a:lnTo>
                    <a:pt x="762" y="0"/>
                  </a:lnTo>
                  <a:lnTo>
                    <a:pt x="317754" y="0"/>
                  </a:lnTo>
                  <a:cubicBezTo>
                    <a:pt x="318643" y="0"/>
                    <a:pt x="319278" y="762"/>
                    <a:pt x="319278" y="1524"/>
                  </a:cubicBezTo>
                  <a:lnTo>
                    <a:pt x="318516" y="3048"/>
                  </a:lnTo>
                  <a:close/>
                </a:path>
              </a:pathLst>
            </a:custGeom>
            <a:solidFill>
              <a:srgbClr val="000000"/>
            </a:solidFill>
          </p:spPr>
          <p:txBody>
            <a:bodyPr/>
            <a:lstStyle/>
            <a:p>
              <a:endParaRPr lang="en-GB"/>
            </a:p>
          </p:txBody>
        </p:sp>
        <p:sp>
          <p:nvSpPr>
            <p:cNvPr id="86" name="Freeform 86"/>
            <p:cNvSpPr/>
            <p:nvPr/>
          </p:nvSpPr>
          <p:spPr>
            <a:xfrm>
              <a:off x="63627" y="711708"/>
              <a:ext cx="683895" cy="3048"/>
            </a:xfrm>
            <a:custGeom>
              <a:avLst/>
              <a:gdLst/>
              <a:ahLst/>
              <a:cxnLst/>
              <a:rect l="l" t="t" r="r" b="b"/>
              <a:pathLst>
                <a:path w="683895" h="3048">
                  <a:moveTo>
                    <a:pt x="682371" y="3048"/>
                  </a:moveTo>
                  <a:lnTo>
                    <a:pt x="1524" y="3048"/>
                  </a:lnTo>
                  <a:cubicBezTo>
                    <a:pt x="635" y="3048"/>
                    <a:pt x="0" y="2286"/>
                    <a:pt x="0" y="1524"/>
                  </a:cubicBezTo>
                  <a:lnTo>
                    <a:pt x="762" y="0"/>
                  </a:lnTo>
                  <a:lnTo>
                    <a:pt x="682371" y="0"/>
                  </a:lnTo>
                  <a:cubicBezTo>
                    <a:pt x="683260" y="0"/>
                    <a:pt x="683895" y="762"/>
                    <a:pt x="683895" y="1524"/>
                  </a:cubicBezTo>
                  <a:lnTo>
                    <a:pt x="683133" y="3048"/>
                  </a:lnTo>
                  <a:close/>
                </a:path>
              </a:pathLst>
            </a:custGeom>
            <a:solidFill>
              <a:srgbClr val="000000"/>
            </a:solidFill>
          </p:spPr>
          <p:txBody>
            <a:bodyPr/>
            <a:lstStyle/>
            <a:p>
              <a:endParaRPr lang="en-GB"/>
            </a:p>
          </p:txBody>
        </p:sp>
        <p:sp>
          <p:nvSpPr>
            <p:cNvPr id="87" name="Freeform 87"/>
            <p:cNvSpPr/>
            <p:nvPr/>
          </p:nvSpPr>
          <p:spPr>
            <a:xfrm>
              <a:off x="1328166" y="765810"/>
              <a:ext cx="625348" cy="3048"/>
            </a:xfrm>
            <a:custGeom>
              <a:avLst/>
              <a:gdLst/>
              <a:ahLst/>
              <a:cxnLst/>
              <a:rect l="l" t="t" r="r" b="b"/>
              <a:pathLst>
                <a:path w="625348" h="3048">
                  <a:moveTo>
                    <a:pt x="623697" y="3048"/>
                  </a:moveTo>
                  <a:lnTo>
                    <a:pt x="1524" y="3048"/>
                  </a:lnTo>
                  <a:cubicBezTo>
                    <a:pt x="635" y="3048"/>
                    <a:pt x="0" y="2286"/>
                    <a:pt x="0" y="1524"/>
                  </a:cubicBezTo>
                  <a:lnTo>
                    <a:pt x="762" y="0"/>
                  </a:lnTo>
                  <a:lnTo>
                    <a:pt x="623824" y="0"/>
                  </a:lnTo>
                  <a:cubicBezTo>
                    <a:pt x="624713" y="0"/>
                    <a:pt x="625348" y="762"/>
                    <a:pt x="625348" y="1524"/>
                  </a:cubicBezTo>
                  <a:lnTo>
                    <a:pt x="624586" y="3048"/>
                  </a:lnTo>
                  <a:close/>
                </a:path>
              </a:pathLst>
            </a:custGeom>
            <a:solidFill>
              <a:srgbClr val="000000"/>
            </a:solidFill>
          </p:spPr>
          <p:txBody>
            <a:bodyPr/>
            <a:lstStyle/>
            <a:p>
              <a:endParaRPr lang="en-GB"/>
            </a:p>
          </p:txBody>
        </p:sp>
        <p:sp>
          <p:nvSpPr>
            <p:cNvPr id="88" name="Freeform 88"/>
            <p:cNvSpPr/>
            <p:nvPr/>
          </p:nvSpPr>
          <p:spPr>
            <a:xfrm>
              <a:off x="831342" y="765810"/>
              <a:ext cx="291084" cy="3048"/>
            </a:xfrm>
            <a:custGeom>
              <a:avLst/>
              <a:gdLst/>
              <a:ahLst/>
              <a:cxnLst/>
              <a:rect l="l" t="t" r="r" b="b"/>
              <a:pathLst>
                <a:path w="291084" h="3048">
                  <a:moveTo>
                    <a:pt x="289560" y="3048"/>
                  </a:moveTo>
                  <a:lnTo>
                    <a:pt x="1524" y="3048"/>
                  </a:lnTo>
                  <a:cubicBezTo>
                    <a:pt x="635" y="3048"/>
                    <a:pt x="0" y="2286"/>
                    <a:pt x="0" y="1524"/>
                  </a:cubicBezTo>
                  <a:lnTo>
                    <a:pt x="762" y="0"/>
                  </a:lnTo>
                  <a:lnTo>
                    <a:pt x="289560" y="0"/>
                  </a:lnTo>
                  <a:cubicBezTo>
                    <a:pt x="290449" y="0"/>
                    <a:pt x="291084" y="762"/>
                    <a:pt x="291084" y="1524"/>
                  </a:cubicBezTo>
                  <a:lnTo>
                    <a:pt x="290322" y="3048"/>
                  </a:lnTo>
                  <a:close/>
                </a:path>
              </a:pathLst>
            </a:custGeom>
            <a:solidFill>
              <a:srgbClr val="000000"/>
            </a:solidFill>
          </p:spPr>
          <p:txBody>
            <a:bodyPr/>
            <a:lstStyle/>
            <a:p>
              <a:endParaRPr lang="en-GB"/>
            </a:p>
          </p:txBody>
        </p:sp>
        <p:sp>
          <p:nvSpPr>
            <p:cNvPr id="89" name="Freeform 89"/>
            <p:cNvSpPr/>
            <p:nvPr/>
          </p:nvSpPr>
          <p:spPr>
            <a:xfrm>
              <a:off x="63627" y="765810"/>
              <a:ext cx="698373" cy="3048"/>
            </a:xfrm>
            <a:custGeom>
              <a:avLst/>
              <a:gdLst/>
              <a:ahLst/>
              <a:cxnLst/>
              <a:rect l="l" t="t" r="r" b="b"/>
              <a:pathLst>
                <a:path w="698373" h="3048">
                  <a:moveTo>
                    <a:pt x="696849" y="3048"/>
                  </a:moveTo>
                  <a:lnTo>
                    <a:pt x="1524" y="3048"/>
                  </a:lnTo>
                  <a:cubicBezTo>
                    <a:pt x="635" y="3048"/>
                    <a:pt x="0" y="2286"/>
                    <a:pt x="0" y="1524"/>
                  </a:cubicBezTo>
                  <a:lnTo>
                    <a:pt x="762" y="0"/>
                  </a:lnTo>
                  <a:lnTo>
                    <a:pt x="696849" y="0"/>
                  </a:lnTo>
                  <a:cubicBezTo>
                    <a:pt x="697738" y="0"/>
                    <a:pt x="698373" y="762"/>
                    <a:pt x="698373" y="1524"/>
                  </a:cubicBezTo>
                  <a:lnTo>
                    <a:pt x="697611" y="3048"/>
                  </a:lnTo>
                  <a:close/>
                </a:path>
              </a:pathLst>
            </a:custGeom>
            <a:solidFill>
              <a:srgbClr val="000000"/>
            </a:solidFill>
          </p:spPr>
          <p:txBody>
            <a:bodyPr/>
            <a:lstStyle/>
            <a:p>
              <a:endParaRPr lang="en-GB"/>
            </a:p>
          </p:txBody>
        </p:sp>
        <p:sp>
          <p:nvSpPr>
            <p:cNvPr id="90" name="Freeform 90"/>
            <p:cNvSpPr/>
            <p:nvPr/>
          </p:nvSpPr>
          <p:spPr>
            <a:xfrm>
              <a:off x="1354836" y="819912"/>
              <a:ext cx="598678" cy="3048"/>
            </a:xfrm>
            <a:custGeom>
              <a:avLst/>
              <a:gdLst/>
              <a:ahLst/>
              <a:cxnLst/>
              <a:rect l="l" t="t" r="r" b="b"/>
              <a:pathLst>
                <a:path w="598678" h="3048">
                  <a:moveTo>
                    <a:pt x="597027" y="3048"/>
                  </a:moveTo>
                  <a:lnTo>
                    <a:pt x="1524" y="3048"/>
                  </a:lnTo>
                  <a:cubicBezTo>
                    <a:pt x="635" y="3048"/>
                    <a:pt x="0" y="2286"/>
                    <a:pt x="0" y="1524"/>
                  </a:cubicBezTo>
                  <a:lnTo>
                    <a:pt x="762" y="0"/>
                  </a:lnTo>
                  <a:lnTo>
                    <a:pt x="597154" y="0"/>
                  </a:lnTo>
                  <a:cubicBezTo>
                    <a:pt x="598043" y="0"/>
                    <a:pt x="598678" y="762"/>
                    <a:pt x="598678" y="1524"/>
                  </a:cubicBezTo>
                  <a:lnTo>
                    <a:pt x="597916" y="3048"/>
                  </a:lnTo>
                  <a:close/>
                </a:path>
              </a:pathLst>
            </a:custGeom>
            <a:solidFill>
              <a:srgbClr val="000000"/>
            </a:solidFill>
          </p:spPr>
          <p:txBody>
            <a:bodyPr/>
            <a:lstStyle/>
            <a:p>
              <a:endParaRPr lang="en-GB"/>
            </a:p>
          </p:txBody>
        </p:sp>
        <p:sp>
          <p:nvSpPr>
            <p:cNvPr id="91" name="Freeform 91"/>
            <p:cNvSpPr/>
            <p:nvPr/>
          </p:nvSpPr>
          <p:spPr>
            <a:xfrm>
              <a:off x="875538" y="819912"/>
              <a:ext cx="263271" cy="3048"/>
            </a:xfrm>
            <a:custGeom>
              <a:avLst/>
              <a:gdLst/>
              <a:ahLst/>
              <a:cxnLst/>
              <a:rect l="l" t="t" r="r" b="b"/>
              <a:pathLst>
                <a:path w="263271" h="3048">
                  <a:moveTo>
                    <a:pt x="261747" y="3048"/>
                  </a:moveTo>
                  <a:lnTo>
                    <a:pt x="1524" y="3048"/>
                  </a:lnTo>
                  <a:cubicBezTo>
                    <a:pt x="635" y="3048"/>
                    <a:pt x="0" y="2286"/>
                    <a:pt x="0" y="1524"/>
                  </a:cubicBezTo>
                  <a:lnTo>
                    <a:pt x="762" y="0"/>
                  </a:lnTo>
                  <a:lnTo>
                    <a:pt x="261747" y="0"/>
                  </a:lnTo>
                  <a:cubicBezTo>
                    <a:pt x="262636" y="0"/>
                    <a:pt x="263271" y="762"/>
                    <a:pt x="263271" y="1524"/>
                  </a:cubicBezTo>
                  <a:lnTo>
                    <a:pt x="262509" y="3048"/>
                  </a:lnTo>
                  <a:close/>
                </a:path>
              </a:pathLst>
            </a:custGeom>
            <a:solidFill>
              <a:srgbClr val="000000"/>
            </a:solidFill>
          </p:spPr>
          <p:txBody>
            <a:bodyPr/>
            <a:lstStyle/>
            <a:p>
              <a:endParaRPr lang="en-GB"/>
            </a:p>
          </p:txBody>
        </p:sp>
        <p:sp>
          <p:nvSpPr>
            <p:cNvPr id="92" name="Freeform 92"/>
            <p:cNvSpPr/>
            <p:nvPr/>
          </p:nvSpPr>
          <p:spPr>
            <a:xfrm>
              <a:off x="63627" y="819912"/>
              <a:ext cx="709041" cy="3048"/>
            </a:xfrm>
            <a:custGeom>
              <a:avLst/>
              <a:gdLst/>
              <a:ahLst/>
              <a:cxnLst/>
              <a:rect l="l" t="t" r="r" b="b"/>
              <a:pathLst>
                <a:path w="709041" h="3048">
                  <a:moveTo>
                    <a:pt x="707517" y="3048"/>
                  </a:moveTo>
                  <a:lnTo>
                    <a:pt x="1524" y="3048"/>
                  </a:lnTo>
                  <a:cubicBezTo>
                    <a:pt x="635" y="3048"/>
                    <a:pt x="0" y="2286"/>
                    <a:pt x="0" y="1524"/>
                  </a:cubicBezTo>
                  <a:lnTo>
                    <a:pt x="762" y="0"/>
                  </a:lnTo>
                  <a:lnTo>
                    <a:pt x="707517" y="0"/>
                  </a:lnTo>
                  <a:cubicBezTo>
                    <a:pt x="708406" y="0"/>
                    <a:pt x="709041" y="762"/>
                    <a:pt x="709041" y="1524"/>
                  </a:cubicBezTo>
                  <a:lnTo>
                    <a:pt x="708279" y="3048"/>
                  </a:lnTo>
                  <a:close/>
                </a:path>
              </a:pathLst>
            </a:custGeom>
            <a:solidFill>
              <a:srgbClr val="000000"/>
            </a:solidFill>
          </p:spPr>
          <p:txBody>
            <a:bodyPr/>
            <a:lstStyle/>
            <a:p>
              <a:endParaRPr lang="en-GB"/>
            </a:p>
          </p:txBody>
        </p:sp>
        <p:sp>
          <p:nvSpPr>
            <p:cNvPr id="93" name="Freeform 93"/>
            <p:cNvSpPr/>
            <p:nvPr/>
          </p:nvSpPr>
          <p:spPr>
            <a:xfrm>
              <a:off x="1376172" y="873633"/>
              <a:ext cx="577342" cy="3048"/>
            </a:xfrm>
            <a:custGeom>
              <a:avLst/>
              <a:gdLst/>
              <a:ahLst/>
              <a:cxnLst/>
              <a:rect l="l" t="t" r="r" b="b"/>
              <a:pathLst>
                <a:path w="577342" h="3048">
                  <a:moveTo>
                    <a:pt x="575691" y="3048"/>
                  </a:moveTo>
                  <a:lnTo>
                    <a:pt x="1524" y="3048"/>
                  </a:lnTo>
                  <a:cubicBezTo>
                    <a:pt x="635" y="3048"/>
                    <a:pt x="0" y="2286"/>
                    <a:pt x="0" y="1524"/>
                  </a:cubicBezTo>
                  <a:lnTo>
                    <a:pt x="762" y="0"/>
                  </a:lnTo>
                  <a:lnTo>
                    <a:pt x="575818" y="0"/>
                  </a:lnTo>
                  <a:cubicBezTo>
                    <a:pt x="576707" y="0"/>
                    <a:pt x="577342" y="762"/>
                    <a:pt x="577342" y="1524"/>
                  </a:cubicBezTo>
                  <a:lnTo>
                    <a:pt x="576580" y="3048"/>
                  </a:lnTo>
                  <a:close/>
                </a:path>
              </a:pathLst>
            </a:custGeom>
            <a:solidFill>
              <a:srgbClr val="000000"/>
            </a:solidFill>
          </p:spPr>
          <p:txBody>
            <a:bodyPr/>
            <a:lstStyle/>
            <a:p>
              <a:endParaRPr lang="en-GB"/>
            </a:p>
          </p:txBody>
        </p:sp>
        <p:sp>
          <p:nvSpPr>
            <p:cNvPr id="94" name="Freeform 94"/>
            <p:cNvSpPr/>
            <p:nvPr/>
          </p:nvSpPr>
          <p:spPr>
            <a:xfrm>
              <a:off x="915162" y="873633"/>
              <a:ext cx="237363" cy="3048"/>
            </a:xfrm>
            <a:custGeom>
              <a:avLst/>
              <a:gdLst/>
              <a:ahLst/>
              <a:cxnLst/>
              <a:rect l="l" t="t" r="r" b="b"/>
              <a:pathLst>
                <a:path w="237363" h="3048">
                  <a:moveTo>
                    <a:pt x="235839" y="3048"/>
                  </a:moveTo>
                  <a:lnTo>
                    <a:pt x="1524" y="3048"/>
                  </a:lnTo>
                  <a:cubicBezTo>
                    <a:pt x="635" y="3048"/>
                    <a:pt x="0" y="2286"/>
                    <a:pt x="0" y="1524"/>
                  </a:cubicBezTo>
                  <a:lnTo>
                    <a:pt x="762" y="0"/>
                  </a:lnTo>
                  <a:lnTo>
                    <a:pt x="235839" y="0"/>
                  </a:lnTo>
                  <a:cubicBezTo>
                    <a:pt x="236728" y="0"/>
                    <a:pt x="237363" y="762"/>
                    <a:pt x="237363" y="1524"/>
                  </a:cubicBezTo>
                  <a:lnTo>
                    <a:pt x="236601" y="3048"/>
                  </a:lnTo>
                  <a:close/>
                </a:path>
              </a:pathLst>
            </a:custGeom>
            <a:solidFill>
              <a:srgbClr val="000000"/>
            </a:solidFill>
          </p:spPr>
          <p:txBody>
            <a:bodyPr/>
            <a:lstStyle/>
            <a:p>
              <a:endParaRPr lang="en-GB"/>
            </a:p>
          </p:txBody>
        </p:sp>
        <p:sp>
          <p:nvSpPr>
            <p:cNvPr id="95" name="Freeform 95"/>
            <p:cNvSpPr/>
            <p:nvPr/>
          </p:nvSpPr>
          <p:spPr>
            <a:xfrm>
              <a:off x="63627" y="873633"/>
              <a:ext cx="716280" cy="3048"/>
            </a:xfrm>
            <a:custGeom>
              <a:avLst/>
              <a:gdLst/>
              <a:ahLst/>
              <a:cxnLst/>
              <a:rect l="l" t="t" r="r" b="b"/>
              <a:pathLst>
                <a:path w="716280" h="3048">
                  <a:moveTo>
                    <a:pt x="714756" y="3048"/>
                  </a:moveTo>
                  <a:lnTo>
                    <a:pt x="1524" y="3048"/>
                  </a:lnTo>
                  <a:cubicBezTo>
                    <a:pt x="635" y="3048"/>
                    <a:pt x="0" y="2286"/>
                    <a:pt x="0" y="1524"/>
                  </a:cubicBezTo>
                  <a:lnTo>
                    <a:pt x="762" y="0"/>
                  </a:lnTo>
                  <a:lnTo>
                    <a:pt x="714756" y="0"/>
                  </a:lnTo>
                  <a:cubicBezTo>
                    <a:pt x="715645" y="0"/>
                    <a:pt x="716280" y="762"/>
                    <a:pt x="716280" y="1524"/>
                  </a:cubicBezTo>
                  <a:lnTo>
                    <a:pt x="715518" y="3048"/>
                  </a:lnTo>
                  <a:close/>
                </a:path>
              </a:pathLst>
            </a:custGeom>
            <a:solidFill>
              <a:srgbClr val="000000"/>
            </a:solidFill>
          </p:spPr>
          <p:txBody>
            <a:bodyPr/>
            <a:lstStyle/>
            <a:p>
              <a:endParaRPr lang="en-GB"/>
            </a:p>
          </p:txBody>
        </p:sp>
        <p:sp>
          <p:nvSpPr>
            <p:cNvPr id="96" name="Freeform 96"/>
            <p:cNvSpPr/>
            <p:nvPr/>
          </p:nvSpPr>
          <p:spPr>
            <a:xfrm>
              <a:off x="1390650" y="927735"/>
              <a:ext cx="562864" cy="3048"/>
            </a:xfrm>
            <a:custGeom>
              <a:avLst/>
              <a:gdLst/>
              <a:ahLst/>
              <a:cxnLst/>
              <a:rect l="l" t="t" r="r" b="b"/>
              <a:pathLst>
                <a:path w="562864" h="3048">
                  <a:moveTo>
                    <a:pt x="561213" y="3048"/>
                  </a:moveTo>
                  <a:lnTo>
                    <a:pt x="1524" y="3048"/>
                  </a:lnTo>
                  <a:cubicBezTo>
                    <a:pt x="635" y="3048"/>
                    <a:pt x="0" y="2286"/>
                    <a:pt x="0" y="1524"/>
                  </a:cubicBezTo>
                  <a:lnTo>
                    <a:pt x="762" y="0"/>
                  </a:lnTo>
                  <a:lnTo>
                    <a:pt x="561340" y="0"/>
                  </a:lnTo>
                  <a:cubicBezTo>
                    <a:pt x="562229" y="0"/>
                    <a:pt x="562864" y="762"/>
                    <a:pt x="562864" y="1524"/>
                  </a:cubicBezTo>
                  <a:lnTo>
                    <a:pt x="562102" y="3048"/>
                  </a:lnTo>
                  <a:close/>
                </a:path>
              </a:pathLst>
            </a:custGeom>
            <a:solidFill>
              <a:srgbClr val="000000"/>
            </a:solidFill>
          </p:spPr>
          <p:txBody>
            <a:bodyPr/>
            <a:lstStyle/>
            <a:p>
              <a:endParaRPr lang="en-GB"/>
            </a:p>
          </p:txBody>
        </p:sp>
        <p:sp>
          <p:nvSpPr>
            <p:cNvPr id="97" name="Freeform 97"/>
            <p:cNvSpPr/>
            <p:nvPr/>
          </p:nvSpPr>
          <p:spPr>
            <a:xfrm>
              <a:off x="949452" y="927735"/>
              <a:ext cx="214503" cy="3048"/>
            </a:xfrm>
            <a:custGeom>
              <a:avLst/>
              <a:gdLst/>
              <a:ahLst/>
              <a:cxnLst/>
              <a:rect l="l" t="t" r="r" b="b"/>
              <a:pathLst>
                <a:path w="214503" h="3048">
                  <a:moveTo>
                    <a:pt x="212979" y="3048"/>
                  </a:moveTo>
                  <a:lnTo>
                    <a:pt x="1524" y="3048"/>
                  </a:lnTo>
                  <a:cubicBezTo>
                    <a:pt x="635" y="3048"/>
                    <a:pt x="0" y="2286"/>
                    <a:pt x="0" y="1524"/>
                  </a:cubicBezTo>
                  <a:lnTo>
                    <a:pt x="762" y="0"/>
                  </a:lnTo>
                  <a:lnTo>
                    <a:pt x="212979" y="0"/>
                  </a:lnTo>
                  <a:cubicBezTo>
                    <a:pt x="213868" y="0"/>
                    <a:pt x="214503" y="762"/>
                    <a:pt x="214503" y="1524"/>
                  </a:cubicBezTo>
                  <a:lnTo>
                    <a:pt x="213741" y="3048"/>
                  </a:lnTo>
                  <a:close/>
                </a:path>
              </a:pathLst>
            </a:custGeom>
            <a:solidFill>
              <a:srgbClr val="000000"/>
            </a:solidFill>
          </p:spPr>
          <p:txBody>
            <a:bodyPr/>
            <a:lstStyle/>
            <a:p>
              <a:endParaRPr lang="en-GB"/>
            </a:p>
          </p:txBody>
        </p:sp>
        <p:sp>
          <p:nvSpPr>
            <p:cNvPr id="98" name="Freeform 98"/>
            <p:cNvSpPr/>
            <p:nvPr/>
          </p:nvSpPr>
          <p:spPr>
            <a:xfrm>
              <a:off x="63500" y="927735"/>
              <a:ext cx="721360" cy="3048"/>
            </a:xfrm>
            <a:custGeom>
              <a:avLst/>
              <a:gdLst/>
              <a:ahLst/>
              <a:cxnLst/>
              <a:rect l="l" t="t" r="r" b="b"/>
              <a:pathLst>
                <a:path w="721360" h="3048">
                  <a:moveTo>
                    <a:pt x="719836" y="3048"/>
                  </a:moveTo>
                  <a:lnTo>
                    <a:pt x="1524" y="3048"/>
                  </a:lnTo>
                  <a:cubicBezTo>
                    <a:pt x="635" y="3048"/>
                    <a:pt x="0" y="2286"/>
                    <a:pt x="0" y="1524"/>
                  </a:cubicBezTo>
                  <a:lnTo>
                    <a:pt x="762" y="0"/>
                  </a:lnTo>
                  <a:lnTo>
                    <a:pt x="719836" y="0"/>
                  </a:lnTo>
                  <a:cubicBezTo>
                    <a:pt x="720725" y="0"/>
                    <a:pt x="721360" y="762"/>
                    <a:pt x="721360" y="1524"/>
                  </a:cubicBezTo>
                  <a:lnTo>
                    <a:pt x="720598" y="3048"/>
                  </a:lnTo>
                  <a:close/>
                </a:path>
              </a:pathLst>
            </a:custGeom>
            <a:solidFill>
              <a:srgbClr val="000000"/>
            </a:solidFill>
          </p:spPr>
          <p:txBody>
            <a:bodyPr/>
            <a:lstStyle/>
            <a:p>
              <a:endParaRPr lang="en-GB"/>
            </a:p>
          </p:txBody>
        </p:sp>
        <p:sp>
          <p:nvSpPr>
            <p:cNvPr id="99" name="Freeform 99"/>
            <p:cNvSpPr/>
            <p:nvPr/>
          </p:nvSpPr>
          <p:spPr>
            <a:xfrm>
              <a:off x="1399032" y="981837"/>
              <a:ext cx="554482" cy="3048"/>
            </a:xfrm>
            <a:custGeom>
              <a:avLst/>
              <a:gdLst/>
              <a:ahLst/>
              <a:cxnLst/>
              <a:rect l="l" t="t" r="r" b="b"/>
              <a:pathLst>
                <a:path w="554482" h="3048">
                  <a:moveTo>
                    <a:pt x="552831" y="3048"/>
                  </a:moveTo>
                  <a:lnTo>
                    <a:pt x="1524" y="3048"/>
                  </a:lnTo>
                  <a:cubicBezTo>
                    <a:pt x="635" y="3048"/>
                    <a:pt x="0" y="2286"/>
                    <a:pt x="0" y="1524"/>
                  </a:cubicBezTo>
                  <a:lnTo>
                    <a:pt x="762" y="0"/>
                  </a:lnTo>
                  <a:lnTo>
                    <a:pt x="552958" y="0"/>
                  </a:lnTo>
                  <a:cubicBezTo>
                    <a:pt x="553847" y="0"/>
                    <a:pt x="554482" y="762"/>
                    <a:pt x="554482" y="1524"/>
                  </a:cubicBezTo>
                  <a:lnTo>
                    <a:pt x="553720" y="3048"/>
                  </a:lnTo>
                  <a:close/>
                </a:path>
              </a:pathLst>
            </a:custGeom>
            <a:solidFill>
              <a:srgbClr val="000000"/>
            </a:solidFill>
          </p:spPr>
          <p:txBody>
            <a:bodyPr/>
            <a:lstStyle/>
            <a:p>
              <a:endParaRPr lang="en-GB"/>
            </a:p>
          </p:txBody>
        </p:sp>
        <p:sp>
          <p:nvSpPr>
            <p:cNvPr id="100" name="Freeform 100"/>
            <p:cNvSpPr/>
            <p:nvPr/>
          </p:nvSpPr>
          <p:spPr>
            <a:xfrm>
              <a:off x="978408" y="981837"/>
              <a:ext cx="194056" cy="3048"/>
            </a:xfrm>
            <a:custGeom>
              <a:avLst/>
              <a:gdLst/>
              <a:ahLst/>
              <a:cxnLst/>
              <a:rect l="l" t="t" r="r" b="b"/>
              <a:pathLst>
                <a:path w="194056" h="3048">
                  <a:moveTo>
                    <a:pt x="192405" y="3048"/>
                  </a:moveTo>
                  <a:lnTo>
                    <a:pt x="1524" y="3048"/>
                  </a:lnTo>
                  <a:cubicBezTo>
                    <a:pt x="635" y="3048"/>
                    <a:pt x="0" y="2286"/>
                    <a:pt x="0" y="1524"/>
                  </a:cubicBezTo>
                  <a:lnTo>
                    <a:pt x="762" y="0"/>
                  </a:lnTo>
                  <a:lnTo>
                    <a:pt x="192532" y="0"/>
                  </a:lnTo>
                  <a:cubicBezTo>
                    <a:pt x="193421" y="0"/>
                    <a:pt x="194056" y="762"/>
                    <a:pt x="194056" y="1524"/>
                  </a:cubicBezTo>
                  <a:lnTo>
                    <a:pt x="193294" y="3048"/>
                  </a:lnTo>
                  <a:close/>
                </a:path>
              </a:pathLst>
            </a:custGeom>
            <a:solidFill>
              <a:srgbClr val="000000"/>
            </a:solidFill>
          </p:spPr>
          <p:txBody>
            <a:bodyPr/>
            <a:lstStyle/>
            <a:p>
              <a:endParaRPr lang="en-GB"/>
            </a:p>
          </p:txBody>
        </p:sp>
        <p:sp>
          <p:nvSpPr>
            <p:cNvPr id="101" name="Freeform 101"/>
            <p:cNvSpPr/>
            <p:nvPr/>
          </p:nvSpPr>
          <p:spPr>
            <a:xfrm>
              <a:off x="63627" y="981837"/>
              <a:ext cx="724281" cy="3048"/>
            </a:xfrm>
            <a:custGeom>
              <a:avLst/>
              <a:gdLst/>
              <a:ahLst/>
              <a:cxnLst/>
              <a:rect l="l" t="t" r="r" b="b"/>
              <a:pathLst>
                <a:path w="724281" h="3048">
                  <a:moveTo>
                    <a:pt x="722757" y="3048"/>
                  </a:moveTo>
                  <a:lnTo>
                    <a:pt x="1524" y="3048"/>
                  </a:lnTo>
                  <a:cubicBezTo>
                    <a:pt x="635" y="3048"/>
                    <a:pt x="0" y="2286"/>
                    <a:pt x="0" y="1524"/>
                  </a:cubicBezTo>
                  <a:lnTo>
                    <a:pt x="762" y="0"/>
                  </a:lnTo>
                  <a:lnTo>
                    <a:pt x="722757" y="0"/>
                  </a:lnTo>
                  <a:cubicBezTo>
                    <a:pt x="723646" y="0"/>
                    <a:pt x="724281" y="762"/>
                    <a:pt x="724281" y="1524"/>
                  </a:cubicBezTo>
                  <a:lnTo>
                    <a:pt x="723519" y="3048"/>
                  </a:lnTo>
                  <a:close/>
                </a:path>
              </a:pathLst>
            </a:custGeom>
            <a:solidFill>
              <a:srgbClr val="000000"/>
            </a:solidFill>
          </p:spPr>
          <p:txBody>
            <a:bodyPr/>
            <a:lstStyle/>
            <a:p>
              <a:endParaRPr lang="en-GB"/>
            </a:p>
          </p:txBody>
        </p:sp>
        <p:sp>
          <p:nvSpPr>
            <p:cNvPr id="102" name="Freeform 102"/>
            <p:cNvSpPr/>
            <p:nvPr/>
          </p:nvSpPr>
          <p:spPr>
            <a:xfrm>
              <a:off x="1402461" y="1035939"/>
              <a:ext cx="551053" cy="3048"/>
            </a:xfrm>
            <a:custGeom>
              <a:avLst/>
              <a:gdLst/>
              <a:ahLst/>
              <a:cxnLst/>
              <a:rect l="l" t="t" r="r" b="b"/>
              <a:pathLst>
                <a:path w="551053" h="3048">
                  <a:moveTo>
                    <a:pt x="549402" y="3048"/>
                  </a:moveTo>
                  <a:lnTo>
                    <a:pt x="1524" y="3048"/>
                  </a:lnTo>
                  <a:cubicBezTo>
                    <a:pt x="635" y="3048"/>
                    <a:pt x="0" y="2286"/>
                    <a:pt x="0" y="1524"/>
                  </a:cubicBezTo>
                  <a:lnTo>
                    <a:pt x="762" y="0"/>
                  </a:lnTo>
                  <a:lnTo>
                    <a:pt x="549529" y="0"/>
                  </a:lnTo>
                  <a:cubicBezTo>
                    <a:pt x="550418" y="0"/>
                    <a:pt x="551053" y="762"/>
                    <a:pt x="551053" y="1524"/>
                  </a:cubicBezTo>
                  <a:lnTo>
                    <a:pt x="550291" y="3048"/>
                  </a:lnTo>
                  <a:close/>
                </a:path>
              </a:pathLst>
            </a:custGeom>
            <a:solidFill>
              <a:srgbClr val="000000"/>
            </a:solidFill>
          </p:spPr>
          <p:txBody>
            <a:bodyPr/>
            <a:lstStyle/>
            <a:p>
              <a:endParaRPr lang="en-GB"/>
            </a:p>
          </p:txBody>
        </p:sp>
        <p:sp>
          <p:nvSpPr>
            <p:cNvPr id="103" name="Freeform 103"/>
            <p:cNvSpPr/>
            <p:nvPr/>
          </p:nvSpPr>
          <p:spPr>
            <a:xfrm>
              <a:off x="1000125" y="1035939"/>
              <a:ext cx="177927" cy="3048"/>
            </a:xfrm>
            <a:custGeom>
              <a:avLst/>
              <a:gdLst/>
              <a:ahLst/>
              <a:cxnLst/>
              <a:rect l="l" t="t" r="r" b="b"/>
              <a:pathLst>
                <a:path w="177927" h="3048">
                  <a:moveTo>
                    <a:pt x="176403" y="3048"/>
                  </a:moveTo>
                  <a:lnTo>
                    <a:pt x="1524" y="3048"/>
                  </a:lnTo>
                  <a:cubicBezTo>
                    <a:pt x="635" y="3048"/>
                    <a:pt x="0" y="2286"/>
                    <a:pt x="0" y="1524"/>
                  </a:cubicBezTo>
                  <a:lnTo>
                    <a:pt x="762" y="0"/>
                  </a:lnTo>
                  <a:lnTo>
                    <a:pt x="176403" y="0"/>
                  </a:lnTo>
                  <a:cubicBezTo>
                    <a:pt x="177292" y="0"/>
                    <a:pt x="177927" y="762"/>
                    <a:pt x="177927" y="1524"/>
                  </a:cubicBezTo>
                  <a:lnTo>
                    <a:pt x="177165" y="3048"/>
                  </a:lnTo>
                  <a:close/>
                </a:path>
              </a:pathLst>
            </a:custGeom>
            <a:solidFill>
              <a:srgbClr val="000000"/>
            </a:solidFill>
          </p:spPr>
          <p:txBody>
            <a:bodyPr/>
            <a:lstStyle/>
            <a:p>
              <a:endParaRPr lang="en-GB"/>
            </a:p>
          </p:txBody>
        </p:sp>
        <p:sp>
          <p:nvSpPr>
            <p:cNvPr id="104" name="Freeform 104"/>
            <p:cNvSpPr/>
            <p:nvPr/>
          </p:nvSpPr>
          <p:spPr>
            <a:xfrm>
              <a:off x="63627" y="1035939"/>
              <a:ext cx="725424" cy="3048"/>
            </a:xfrm>
            <a:custGeom>
              <a:avLst/>
              <a:gdLst/>
              <a:ahLst/>
              <a:cxnLst/>
              <a:rect l="l" t="t" r="r" b="b"/>
              <a:pathLst>
                <a:path w="725424" h="3048">
                  <a:moveTo>
                    <a:pt x="723900" y="3048"/>
                  </a:moveTo>
                  <a:lnTo>
                    <a:pt x="1524" y="3048"/>
                  </a:lnTo>
                  <a:cubicBezTo>
                    <a:pt x="635" y="3048"/>
                    <a:pt x="0" y="2286"/>
                    <a:pt x="0" y="1524"/>
                  </a:cubicBezTo>
                  <a:lnTo>
                    <a:pt x="762" y="0"/>
                  </a:lnTo>
                  <a:lnTo>
                    <a:pt x="723900" y="0"/>
                  </a:lnTo>
                  <a:cubicBezTo>
                    <a:pt x="724789" y="0"/>
                    <a:pt x="725424" y="762"/>
                    <a:pt x="725424" y="1524"/>
                  </a:cubicBezTo>
                  <a:lnTo>
                    <a:pt x="724662" y="3048"/>
                  </a:lnTo>
                  <a:close/>
                </a:path>
              </a:pathLst>
            </a:custGeom>
            <a:solidFill>
              <a:srgbClr val="000000"/>
            </a:solidFill>
          </p:spPr>
          <p:txBody>
            <a:bodyPr/>
            <a:lstStyle/>
            <a:p>
              <a:endParaRPr lang="en-GB"/>
            </a:p>
          </p:txBody>
        </p:sp>
        <p:sp>
          <p:nvSpPr>
            <p:cNvPr id="105" name="Freeform 105"/>
            <p:cNvSpPr/>
            <p:nvPr/>
          </p:nvSpPr>
          <p:spPr>
            <a:xfrm>
              <a:off x="1427988" y="1089660"/>
              <a:ext cx="525526" cy="3048"/>
            </a:xfrm>
            <a:custGeom>
              <a:avLst/>
              <a:gdLst/>
              <a:ahLst/>
              <a:cxnLst/>
              <a:rect l="l" t="t" r="r" b="b"/>
              <a:pathLst>
                <a:path w="525526" h="3048">
                  <a:moveTo>
                    <a:pt x="523875" y="3048"/>
                  </a:moveTo>
                  <a:lnTo>
                    <a:pt x="1524" y="3048"/>
                  </a:lnTo>
                  <a:cubicBezTo>
                    <a:pt x="635" y="3048"/>
                    <a:pt x="0" y="2286"/>
                    <a:pt x="0" y="1524"/>
                  </a:cubicBezTo>
                  <a:lnTo>
                    <a:pt x="762" y="0"/>
                  </a:lnTo>
                  <a:lnTo>
                    <a:pt x="524002" y="0"/>
                  </a:lnTo>
                  <a:cubicBezTo>
                    <a:pt x="524891" y="0"/>
                    <a:pt x="525526" y="762"/>
                    <a:pt x="525526" y="1524"/>
                  </a:cubicBezTo>
                  <a:lnTo>
                    <a:pt x="524764" y="3048"/>
                  </a:lnTo>
                  <a:close/>
                </a:path>
              </a:pathLst>
            </a:custGeom>
            <a:solidFill>
              <a:srgbClr val="000000"/>
            </a:solidFill>
          </p:spPr>
          <p:txBody>
            <a:bodyPr/>
            <a:lstStyle/>
            <a:p>
              <a:endParaRPr lang="en-GB"/>
            </a:p>
          </p:txBody>
        </p:sp>
        <p:sp>
          <p:nvSpPr>
            <p:cNvPr id="106" name="Freeform 106"/>
            <p:cNvSpPr/>
            <p:nvPr/>
          </p:nvSpPr>
          <p:spPr>
            <a:xfrm>
              <a:off x="1014603" y="1089660"/>
              <a:ext cx="166116" cy="3048"/>
            </a:xfrm>
            <a:custGeom>
              <a:avLst/>
              <a:gdLst/>
              <a:ahLst/>
              <a:cxnLst/>
              <a:rect l="l" t="t" r="r" b="b"/>
              <a:pathLst>
                <a:path w="166116" h="3048">
                  <a:moveTo>
                    <a:pt x="164592" y="3048"/>
                  </a:moveTo>
                  <a:lnTo>
                    <a:pt x="1524" y="3048"/>
                  </a:lnTo>
                  <a:cubicBezTo>
                    <a:pt x="635" y="3048"/>
                    <a:pt x="0" y="2286"/>
                    <a:pt x="0" y="1524"/>
                  </a:cubicBezTo>
                  <a:lnTo>
                    <a:pt x="762" y="0"/>
                  </a:lnTo>
                  <a:lnTo>
                    <a:pt x="164592" y="0"/>
                  </a:lnTo>
                  <a:cubicBezTo>
                    <a:pt x="165481" y="0"/>
                    <a:pt x="166116" y="762"/>
                    <a:pt x="166116" y="1524"/>
                  </a:cubicBezTo>
                  <a:lnTo>
                    <a:pt x="165354" y="3048"/>
                  </a:lnTo>
                  <a:close/>
                </a:path>
              </a:pathLst>
            </a:custGeom>
            <a:solidFill>
              <a:srgbClr val="000000"/>
            </a:solidFill>
          </p:spPr>
          <p:txBody>
            <a:bodyPr/>
            <a:lstStyle/>
            <a:p>
              <a:endParaRPr lang="en-GB"/>
            </a:p>
          </p:txBody>
        </p:sp>
        <p:sp>
          <p:nvSpPr>
            <p:cNvPr id="107" name="Freeform 107"/>
            <p:cNvSpPr/>
            <p:nvPr/>
          </p:nvSpPr>
          <p:spPr>
            <a:xfrm>
              <a:off x="63627" y="1089660"/>
              <a:ext cx="723900" cy="3048"/>
            </a:xfrm>
            <a:custGeom>
              <a:avLst/>
              <a:gdLst/>
              <a:ahLst/>
              <a:cxnLst/>
              <a:rect l="l" t="t" r="r" b="b"/>
              <a:pathLst>
                <a:path w="723900" h="3048">
                  <a:moveTo>
                    <a:pt x="722376" y="3048"/>
                  </a:moveTo>
                  <a:lnTo>
                    <a:pt x="1524" y="3048"/>
                  </a:lnTo>
                  <a:cubicBezTo>
                    <a:pt x="635" y="3048"/>
                    <a:pt x="0" y="2286"/>
                    <a:pt x="0" y="1524"/>
                  </a:cubicBezTo>
                  <a:lnTo>
                    <a:pt x="762" y="0"/>
                  </a:lnTo>
                  <a:lnTo>
                    <a:pt x="722376" y="0"/>
                  </a:lnTo>
                  <a:cubicBezTo>
                    <a:pt x="723265" y="0"/>
                    <a:pt x="723900" y="762"/>
                    <a:pt x="723900" y="1524"/>
                  </a:cubicBezTo>
                  <a:lnTo>
                    <a:pt x="723138" y="3048"/>
                  </a:lnTo>
                  <a:close/>
                </a:path>
              </a:pathLst>
            </a:custGeom>
            <a:solidFill>
              <a:srgbClr val="000000"/>
            </a:solidFill>
          </p:spPr>
          <p:txBody>
            <a:bodyPr/>
            <a:lstStyle/>
            <a:p>
              <a:endParaRPr lang="en-GB"/>
            </a:p>
          </p:txBody>
        </p:sp>
        <p:sp>
          <p:nvSpPr>
            <p:cNvPr id="108" name="Freeform 108"/>
            <p:cNvSpPr/>
            <p:nvPr/>
          </p:nvSpPr>
          <p:spPr>
            <a:xfrm>
              <a:off x="1491996" y="1143762"/>
              <a:ext cx="461518" cy="3048"/>
            </a:xfrm>
            <a:custGeom>
              <a:avLst/>
              <a:gdLst/>
              <a:ahLst/>
              <a:cxnLst/>
              <a:rect l="l" t="t" r="r" b="b"/>
              <a:pathLst>
                <a:path w="461518" h="3048">
                  <a:moveTo>
                    <a:pt x="459867" y="3048"/>
                  </a:moveTo>
                  <a:lnTo>
                    <a:pt x="1524" y="3048"/>
                  </a:lnTo>
                  <a:cubicBezTo>
                    <a:pt x="635" y="3048"/>
                    <a:pt x="0" y="2286"/>
                    <a:pt x="0" y="1524"/>
                  </a:cubicBezTo>
                  <a:lnTo>
                    <a:pt x="762" y="0"/>
                  </a:lnTo>
                  <a:lnTo>
                    <a:pt x="459994" y="0"/>
                  </a:lnTo>
                  <a:cubicBezTo>
                    <a:pt x="460883" y="0"/>
                    <a:pt x="461518" y="762"/>
                    <a:pt x="461518" y="1524"/>
                  </a:cubicBezTo>
                  <a:lnTo>
                    <a:pt x="460756" y="3048"/>
                  </a:lnTo>
                  <a:close/>
                </a:path>
              </a:pathLst>
            </a:custGeom>
            <a:solidFill>
              <a:srgbClr val="000000"/>
            </a:solidFill>
          </p:spPr>
          <p:txBody>
            <a:bodyPr/>
            <a:lstStyle/>
            <a:p>
              <a:endParaRPr lang="en-GB"/>
            </a:p>
          </p:txBody>
        </p:sp>
        <p:sp>
          <p:nvSpPr>
            <p:cNvPr id="109" name="Freeform 109"/>
            <p:cNvSpPr/>
            <p:nvPr/>
          </p:nvSpPr>
          <p:spPr>
            <a:xfrm>
              <a:off x="1022604" y="1143762"/>
              <a:ext cx="158115" cy="3048"/>
            </a:xfrm>
            <a:custGeom>
              <a:avLst/>
              <a:gdLst/>
              <a:ahLst/>
              <a:cxnLst/>
              <a:rect l="l" t="t" r="r" b="b"/>
              <a:pathLst>
                <a:path w="158115" h="3048">
                  <a:moveTo>
                    <a:pt x="156591" y="3048"/>
                  </a:moveTo>
                  <a:lnTo>
                    <a:pt x="1524" y="3048"/>
                  </a:lnTo>
                  <a:cubicBezTo>
                    <a:pt x="635" y="3048"/>
                    <a:pt x="0" y="2286"/>
                    <a:pt x="0" y="1524"/>
                  </a:cubicBezTo>
                  <a:lnTo>
                    <a:pt x="762" y="0"/>
                  </a:lnTo>
                  <a:lnTo>
                    <a:pt x="156591" y="0"/>
                  </a:lnTo>
                  <a:cubicBezTo>
                    <a:pt x="157480" y="0"/>
                    <a:pt x="158115" y="762"/>
                    <a:pt x="158115" y="1524"/>
                  </a:cubicBezTo>
                  <a:lnTo>
                    <a:pt x="157353" y="3048"/>
                  </a:lnTo>
                  <a:close/>
                </a:path>
              </a:pathLst>
            </a:custGeom>
            <a:solidFill>
              <a:srgbClr val="000000"/>
            </a:solidFill>
          </p:spPr>
          <p:txBody>
            <a:bodyPr/>
            <a:lstStyle/>
            <a:p>
              <a:endParaRPr lang="en-GB"/>
            </a:p>
          </p:txBody>
        </p:sp>
        <p:sp>
          <p:nvSpPr>
            <p:cNvPr id="110" name="Freeform 110"/>
            <p:cNvSpPr/>
            <p:nvPr/>
          </p:nvSpPr>
          <p:spPr>
            <a:xfrm>
              <a:off x="838581" y="1143635"/>
              <a:ext cx="19177" cy="3175"/>
            </a:xfrm>
            <a:custGeom>
              <a:avLst/>
              <a:gdLst/>
              <a:ahLst/>
              <a:cxnLst/>
              <a:rect l="l" t="t" r="r" b="b"/>
              <a:pathLst>
                <a:path w="19177" h="3175">
                  <a:moveTo>
                    <a:pt x="17526" y="3175"/>
                  </a:moveTo>
                  <a:lnTo>
                    <a:pt x="1524" y="3175"/>
                  </a:lnTo>
                  <a:lnTo>
                    <a:pt x="0" y="2413"/>
                  </a:lnTo>
                  <a:lnTo>
                    <a:pt x="762" y="0"/>
                  </a:lnTo>
                  <a:lnTo>
                    <a:pt x="17653" y="0"/>
                  </a:lnTo>
                  <a:lnTo>
                    <a:pt x="19177" y="762"/>
                  </a:lnTo>
                  <a:lnTo>
                    <a:pt x="18415" y="3175"/>
                  </a:lnTo>
                  <a:close/>
                </a:path>
              </a:pathLst>
            </a:custGeom>
            <a:solidFill>
              <a:srgbClr val="000000"/>
            </a:solidFill>
          </p:spPr>
          <p:txBody>
            <a:bodyPr/>
            <a:lstStyle/>
            <a:p>
              <a:endParaRPr lang="en-GB"/>
            </a:p>
          </p:txBody>
        </p:sp>
        <p:sp>
          <p:nvSpPr>
            <p:cNvPr id="111" name="Freeform 111"/>
            <p:cNvSpPr/>
            <p:nvPr/>
          </p:nvSpPr>
          <p:spPr>
            <a:xfrm>
              <a:off x="63627" y="1143762"/>
              <a:ext cx="718566" cy="3048"/>
            </a:xfrm>
            <a:custGeom>
              <a:avLst/>
              <a:gdLst/>
              <a:ahLst/>
              <a:cxnLst/>
              <a:rect l="l" t="t" r="r" b="b"/>
              <a:pathLst>
                <a:path w="718566" h="3048">
                  <a:moveTo>
                    <a:pt x="717042" y="3048"/>
                  </a:moveTo>
                  <a:lnTo>
                    <a:pt x="1524" y="3048"/>
                  </a:lnTo>
                  <a:cubicBezTo>
                    <a:pt x="635" y="3048"/>
                    <a:pt x="0" y="2286"/>
                    <a:pt x="0" y="1524"/>
                  </a:cubicBezTo>
                  <a:lnTo>
                    <a:pt x="762" y="0"/>
                  </a:lnTo>
                  <a:lnTo>
                    <a:pt x="717042" y="0"/>
                  </a:lnTo>
                  <a:cubicBezTo>
                    <a:pt x="717931" y="0"/>
                    <a:pt x="718566" y="762"/>
                    <a:pt x="718566" y="1524"/>
                  </a:cubicBezTo>
                  <a:lnTo>
                    <a:pt x="717804" y="3048"/>
                  </a:lnTo>
                  <a:close/>
                </a:path>
              </a:pathLst>
            </a:custGeom>
            <a:solidFill>
              <a:srgbClr val="000000"/>
            </a:solidFill>
          </p:spPr>
          <p:txBody>
            <a:bodyPr/>
            <a:lstStyle/>
            <a:p>
              <a:endParaRPr lang="en-GB"/>
            </a:p>
          </p:txBody>
        </p:sp>
        <p:sp>
          <p:nvSpPr>
            <p:cNvPr id="112" name="Freeform 112"/>
            <p:cNvSpPr/>
            <p:nvPr/>
          </p:nvSpPr>
          <p:spPr>
            <a:xfrm>
              <a:off x="1534668" y="1197864"/>
              <a:ext cx="418846" cy="3048"/>
            </a:xfrm>
            <a:custGeom>
              <a:avLst/>
              <a:gdLst/>
              <a:ahLst/>
              <a:cxnLst/>
              <a:rect l="l" t="t" r="r" b="b"/>
              <a:pathLst>
                <a:path w="418846" h="3048">
                  <a:moveTo>
                    <a:pt x="417195" y="3048"/>
                  </a:moveTo>
                  <a:lnTo>
                    <a:pt x="1524" y="3048"/>
                  </a:lnTo>
                  <a:cubicBezTo>
                    <a:pt x="635" y="3048"/>
                    <a:pt x="0" y="2286"/>
                    <a:pt x="0" y="1524"/>
                  </a:cubicBezTo>
                  <a:lnTo>
                    <a:pt x="762" y="0"/>
                  </a:lnTo>
                  <a:lnTo>
                    <a:pt x="417322" y="0"/>
                  </a:lnTo>
                  <a:cubicBezTo>
                    <a:pt x="418211" y="0"/>
                    <a:pt x="418846" y="762"/>
                    <a:pt x="418846" y="1524"/>
                  </a:cubicBezTo>
                  <a:lnTo>
                    <a:pt x="418084" y="3048"/>
                  </a:lnTo>
                  <a:close/>
                </a:path>
              </a:pathLst>
            </a:custGeom>
            <a:solidFill>
              <a:srgbClr val="000000"/>
            </a:solidFill>
          </p:spPr>
          <p:txBody>
            <a:bodyPr/>
            <a:lstStyle/>
            <a:p>
              <a:endParaRPr lang="en-GB"/>
            </a:p>
          </p:txBody>
        </p:sp>
        <p:sp>
          <p:nvSpPr>
            <p:cNvPr id="113" name="Freeform 113"/>
            <p:cNvSpPr/>
            <p:nvPr/>
          </p:nvSpPr>
          <p:spPr>
            <a:xfrm>
              <a:off x="1024509" y="1197864"/>
              <a:ext cx="153924" cy="3048"/>
            </a:xfrm>
            <a:custGeom>
              <a:avLst/>
              <a:gdLst/>
              <a:ahLst/>
              <a:cxnLst/>
              <a:rect l="l" t="t" r="r" b="b"/>
              <a:pathLst>
                <a:path w="153924" h="3048">
                  <a:moveTo>
                    <a:pt x="152400" y="3048"/>
                  </a:moveTo>
                  <a:lnTo>
                    <a:pt x="1524" y="3048"/>
                  </a:lnTo>
                  <a:cubicBezTo>
                    <a:pt x="635" y="3048"/>
                    <a:pt x="0" y="2286"/>
                    <a:pt x="0" y="1524"/>
                  </a:cubicBezTo>
                  <a:lnTo>
                    <a:pt x="762" y="0"/>
                  </a:lnTo>
                  <a:lnTo>
                    <a:pt x="152400" y="0"/>
                  </a:lnTo>
                  <a:cubicBezTo>
                    <a:pt x="153289" y="0"/>
                    <a:pt x="153924" y="762"/>
                    <a:pt x="153924" y="1524"/>
                  </a:cubicBezTo>
                  <a:lnTo>
                    <a:pt x="153162" y="3048"/>
                  </a:lnTo>
                  <a:close/>
                </a:path>
              </a:pathLst>
            </a:custGeom>
            <a:solidFill>
              <a:srgbClr val="000000"/>
            </a:solidFill>
          </p:spPr>
          <p:txBody>
            <a:bodyPr/>
            <a:lstStyle/>
            <a:p>
              <a:endParaRPr lang="en-GB"/>
            </a:p>
          </p:txBody>
        </p:sp>
        <p:sp>
          <p:nvSpPr>
            <p:cNvPr id="114" name="Freeform 114"/>
            <p:cNvSpPr/>
            <p:nvPr/>
          </p:nvSpPr>
          <p:spPr>
            <a:xfrm>
              <a:off x="835914" y="1197864"/>
              <a:ext cx="37465" cy="3048"/>
            </a:xfrm>
            <a:custGeom>
              <a:avLst/>
              <a:gdLst/>
              <a:ahLst/>
              <a:cxnLst/>
              <a:rect l="l" t="t" r="r" b="b"/>
              <a:pathLst>
                <a:path w="37465" h="3048">
                  <a:moveTo>
                    <a:pt x="35814" y="3048"/>
                  </a:moveTo>
                  <a:lnTo>
                    <a:pt x="1524" y="3048"/>
                  </a:lnTo>
                  <a:cubicBezTo>
                    <a:pt x="635" y="3048"/>
                    <a:pt x="0" y="2286"/>
                    <a:pt x="0" y="1524"/>
                  </a:cubicBezTo>
                  <a:lnTo>
                    <a:pt x="762" y="0"/>
                  </a:lnTo>
                  <a:lnTo>
                    <a:pt x="35941" y="0"/>
                  </a:lnTo>
                  <a:cubicBezTo>
                    <a:pt x="36830" y="0"/>
                    <a:pt x="37465" y="762"/>
                    <a:pt x="37465" y="1524"/>
                  </a:cubicBezTo>
                  <a:lnTo>
                    <a:pt x="36703" y="3048"/>
                  </a:lnTo>
                  <a:close/>
                </a:path>
              </a:pathLst>
            </a:custGeom>
            <a:solidFill>
              <a:srgbClr val="000000"/>
            </a:solidFill>
          </p:spPr>
          <p:txBody>
            <a:bodyPr/>
            <a:lstStyle/>
            <a:p>
              <a:endParaRPr lang="en-GB"/>
            </a:p>
          </p:txBody>
        </p:sp>
        <p:sp>
          <p:nvSpPr>
            <p:cNvPr id="115" name="Freeform 115"/>
            <p:cNvSpPr/>
            <p:nvPr/>
          </p:nvSpPr>
          <p:spPr>
            <a:xfrm>
              <a:off x="63627" y="1197864"/>
              <a:ext cx="709041" cy="3048"/>
            </a:xfrm>
            <a:custGeom>
              <a:avLst/>
              <a:gdLst/>
              <a:ahLst/>
              <a:cxnLst/>
              <a:rect l="l" t="t" r="r" b="b"/>
              <a:pathLst>
                <a:path w="709041" h="3048">
                  <a:moveTo>
                    <a:pt x="707517" y="3048"/>
                  </a:moveTo>
                  <a:lnTo>
                    <a:pt x="1524" y="3048"/>
                  </a:lnTo>
                  <a:cubicBezTo>
                    <a:pt x="635" y="3048"/>
                    <a:pt x="0" y="2286"/>
                    <a:pt x="0" y="1524"/>
                  </a:cubicBezTo>
                  <a:lnTo>
                    <a:pt x="762" y="0"/>
                  </a:lnTo>
                  <a:lnTo>
                    <a:pt x="707517" y="0"/>
                  </a:lnTo>
                  <a:cubicBezTo>
                    <a:pt x="708406" y="0"/>
                    <a:pt x="709041" y="762"/>
                    <a:pt x="709041" y="1524"/>
                  </a:cubicBezTo>
                  <a:lnTo>
                    <a:pt x="708279" y="3048"/>
                  </a:lnTo>
                  <a:close/>
                </a:path>
              </a:pathLst>
            </a:custGeom>
            <a:solidFill>
              <a:srgbClr val="000000"/>
            </a:solidFill>
          </p:spPr>
          <p:txBody>
            <a:bodyPr/>
            <a:lstStyle/>
            <a:p>
              <a:endParaRPr lang="en-GB"/>
            </a:p>
          </p:txBody>
        </p:sp>
        <p:sp>
          <p:nvSpPr>
            <p:cNvPr id="116" name="Freeform 116"/>
            <p:cNvSpPr/>
            <p:nvPr/>
          </p:nvSpPr>
          <p:spPr>
            <a:xfrm>
              <a:off x="1564386" y="1251966"/>
              <a:ext cx="389128" cy="3048"/>
            </a:xfrm>
            <a:custGeom>
              <a:avLst/>
              <a:gdLst/>
              <a:ahLst/>
              <a:cxnLst/>
              <a:rect l="l" t="t" r="r" b="b"/>
              <a:pathLst>
                <a:path w="389128" h="3048">
                  <a:moveTo>
                    <a:pt x="387477" y="3048"/>
                  </a:moveTo>
                  <a:lnTo>
                    <a:pt x="1524" y="3048"/>
                  </a:lnTo>
                  <a:cubicBezTo>
                    <a:pt x="635" y="3048"/>
                    <a:pt x="0" y="2286"/>
                    <a:pt x="0" y="1524"/>
                  </a:cubicBezTo>
                  <a:lnTo>
                    <a:pt x="762" y="0"/>
                  </a:lnTo>
                  <a:lnTo>
                    <a:pt x="387604" y="0"/>
                  </a:lnTo>
                  <a:cubicBezTo>
                    <a:pt x="388493" y="0"/>
                    <a:pt x="389128" y="762"/>
                    <a:pt x="389128" y="1524"/>
                  </a:cubicBezTo>
                  <a:lnTo>
                    <a:pt x="388366" y="3048"/>
                  </a:lnTo>
                  <a:close/>
                </a:path>
              </a:pathLst>
            </a:custGeom>
            <a:solidFill>
              <a:srgbClr val="000000"/>
            </a:solidFill>
          </p:spPr>
          <p:txBody>
            <a:bodyPr/>
            <a:lstStyle/>
            <a:p>
              <a:endParaRPr lang="en-GB"/>
            </a:p>
          </p:txBody>
        </p:sp>
        <p:sp>
          <p:nvSpPr>
            <p:cNvPr id="117" name="Freeform 117"/>
            <p:cNvSpPr/>
            <p:nvPr/>
          </p:nvSpPr>
          <p:spPr>
            <a:xfrm>
              <a:off x="1386078" y="1251839"/>
              <a:ext cx="17653" cy="3175"/>
            </a:xfrm>
            <a:custGeom>
              <a:avLst/>
              <a:gdLst/>
              <a:ahLst/>
              <a:cxnLst/>
              <a:rect l="l" t="t" r="r" b="b"/>
              <a:pathLst>
                <a:path w="17653" h="3175">
                  <a:moveTo>
                    <a:pt x="16002" y="3175"/>
                  </a:moveTo>
                  <a:lnTo>
                    <a:pt x="1524" y="3175"/>
                  </a:lnTo>
                  <a:lnTo>
                    <a:pt x="0" y="2413"/>
                  </a:lnTo>
                  <a:lnTo>
                    <a:pt x="762" y="0"/>
                  </a:lnTo>
                  <a:lnTo>
                    <a:pt x="16129" y="0"/>
                  </a:lnTo>
                  <a:lnTo>
                    <a:pt x="17653" y="762"/>
                  </a:lnTo>
                  <a:lnTo>
                    <a:pt x="16891" y="3175"/>
                  </a:lnTo>
                  <a:close/>
                </a:path>
              </a:pathLst>
            </a:custGeom>
            <a:solidFill>
              <a:srgbClr val="000000"/>
            </a:solidFill>
          </p:spPr>
          <p:txBody>
            <a:bodyPr/>
            <a:lstStyle/>
            <a:p>
              <a:endParaRPr lang="en-GB"/>
            </a:p>
          </p:txBody>
        </p:sp>
        <p:sp>
          <p:nvSpPr>
            <p:cNvPr id="118" name="Freeform 118"/>
            <p:cNvSpPr/>
            <p:nvPr/>
          </p:nvSpPr>
          <p:spPr>
            <a:xfrm>
              <a:off x="1019937" y="1251966"/>
              <a:ext cx="153924" cy="3048"/>
            </a:xfrm>
            <a:custGeom>
              <a:avLst/>
              <a:gdLst/>
              <a:ahLst/>
              <a:cxnLst/>
              <a:rect l="l" t="t" r="r" b="b"/>
              <a:pathLst>
                <a:path w="153924" h="3048">
                  <a:moveTo>
                    <a:pt x="152400" y="3048"/>
                  </a:moveTo>
                  <a:lnTo>
                    <a:pt x="1524" y="3048"/>
                  </a:lnTo>
                  <a:cubicBezTo>
                    <a:pt x="635" y="3048"/>
                    <a:pt x="0" y="2286"/>
                    <a:pt x="0" y="1524"/>
                  </a:cubicBezTo>
                  <a:lnTo>
                    <a:pt x="762" y="0"/>
                  </a:lnTo>
                  <a:lnTo>
                    <a:pt x="152400" y="0"/>
                  </a:lnTo>
                  <a:cubicBezTo>
                    <a:pt x="153289" y="0"/>
                    <a:pt x="153924" y="762"/>
                    <a:pt x="153924" y="1524"/>
                  </a:cubicBezTo>
                  <a:lnTo>
                    <a:pt x="153162" y="3048"/>
                  </a:lnTo>
                  <a:close/>
                </a:path>
              </a:pathLst>
            </a:custGeom>
            <a:solidFill>
              <a:srgbClr val="000000"/>
            </a:solidFill>
          </p:spPr>
          <p:txBody>
            <a:bodyPr/>
            <a:lstStyle/>
            <a:p>
              <a:endParaRPr lang="en-GB"/>
            </a:p>
          </p:txBody>
        </p:sp>
        <p:sp>
          <p:nvSpPr>
            <p:cNvPr id="119" name="Freeform 119"/>
            <p:cNvSpPr/>
            <p:nvPr/>
          </p:nvSpPr>
          <p:spPr>
            <a:xfrm>
              <a:off x="830580" y="1251966"/>
              <a:ext cx="54229" cy="3048"/>
            </a:xfrm>
            <a:custGeom>
              <a:avLst/>
              <a:gdLst/>
              <a:ahLst/>
              <a:cxnLst/>
              <a:rect l="l" t="t" r="r" b="b"/>
              <a:pathLst>
                <a:path w="54229" h="3048">
                  <a:moveTo>
                    <a:pt x="52578" y="3048"/>
                  </a:moveTo>
                  <a:lnTo>
                    <a:pt x="1524" y="3048"/>
                  </a:lnTo>
                  <a:cubicBezTo>
                    <a:pt x="635" y="3048"/>
                    <a:pt x="0" y="2286"/>
                    <a:pt x="0" y="1524"/>
                  </a:cubicBezTo>
                  <a:lnTo>
                    <a:pt x="762" y="0"/>
                  </a:lnTo>
                  <a:lnTo>
                    <a:pt x="52705" y="0"/>
                  </a:lnTo>
                  <a:cubicBezTo>
                    <a:pt x="53594" y="0"/>
                    <a:pt x="54229" y="762"/>
                    <a:pt x="54229" y="1524"/>
                  </a:cubicBezTo>
                  <a:lnTo>
                    <a:pt x="53467" y="3048"/>
                  </a:lnTo>
                  <a:close/>
                </a:path>
              </a:pathLst>
            </a:custGeom>
            <a:solidFill>
              <a:srgbClr val="000000"/>
            </a:solidFill>
          </p:spPr>
          <p:txBody>
            <a:bodyPr/>
            <a:lstStyle/>
            <a:p>
              <a:endParaRPr lang="en-GB"/>
            </a:p>
          </p:txBody>
        </p:sp>
        <p:sp>
          <p:nvSpPr>
            <p:cNvPr id="120" name="Freeform 120"/>
            <p:cNvSpPr/>
            <p:nvPr/>
          </p:nvSpPr>
          <p:spPr>
            <a:xfrm>
              <a:off x="63627" y="1251966"/>
              <a:ext cx="694944" cy="3048"/>
            </a:xfrm>
            <a:custGeom>
              <a:avLst/>
              <a:gdLst/>
              <a:ahLst/>
              <a:cxnLst/>
              <a:rect l="l" t="t" r="r" b="b"/>
              <a:pathLst>
                <a:path w="694944" h="3048">
                  <a:moveTo>
                    <a:pt x="693420" y="3048"/>
                  </a:moveTo>
                  <a:lnTo>
                    <a:pt x="1524" y="3048"/>
                  </a:lnTo>
                  <a:cubicBezTo>
                    <a:pt x="635" y="3048"/>
                    <a:pt x="0" y="2286"/>
                    <a:pt x="0" y="1524"/>
                  </a:cubicBezTo>
                  <a:lnTo>
                    <a:pt x="762" y="0"/>
                  </a:lnTo>
                  <a:lnTo>
                    <a:pt x="693420" y="0"/>
                  </a:lnTo>
                  <a:cubicBezTo>
                    <a:pt x="694309" y="0"/>
                    <a:pt x="694944" y="762"/>
                    <a:pt x="694944" y="1524"/>
                  </a:cubicBezTo>
                  <a:lnTo>
                    <a:pt x="694182" y="3048"/>
                  </a:lnTo>
                  <a:close/>
                </a:path>
              </a:pathLst>
            </a:custGeom>
            <a:solidFill>
              <a:srgbClr val="000000"/>
            </a:solidFill>
          </p:spPr>
          <p:txBody>
            <a:bodyPr/>
            <a:lstStyle/>
            <a:p>
              <a:endParaRPr lang="en-GB"/>
            </a:p>
          </p:txBody>
        </p:sp>
        <p:sp>
          <p:nvSpPr>
            <p:cNvPr id="121" name="Freeform 121"/>
            <p:cNvSpPr/>
            <p:nvPr/>
          </p:nvSpPr>
          <p:spPr>
            <a:xfrm>
              <a:off x="1584198" y="1305687"/>
              <a:ext cx="369316" cy="3048"/>
            </a:xfrm>
            <a:custGeom>
              <a:avLst/>
              <a:gdLst/>
              <a:ahLst/>
              <a:cxnLst/>
              <a:rect l="l" t="t" r="r" b="b"/>
              <a:pathLst>
                <a:path w="369316" h="3048">
                  <a:moveTo>
                    <a:pt x="367665" y="3048"/>
                  </a:moveTo>
                  <a:lnTo>
                    <a:pt x="1524" y="3048"/>
                  </a:lnTo>
                  <a:cubicBezTo>
                    <a:pt x="635" y="3048"/>
                    <a:pt x="0" y="2286"/>
                    <a:pt x="0" y="1524"/>
                  </a:cubicBezTo>
                  <a:lnTo>
                    <a:pt x="762" y="0"/>
                  </a:lnTo>
                  <a:lnTo>
                    <a:pt x="367792" y="0"/>
                  </a:lnTo>
                  <a:cubicBezTo>
                    <a:pt x="368681" y="0"/>
                    <a:pt x="369316" y="762"/>
                    <a:pt x="369316" y="1524"/>
                  </a:cubicBezTo>
                  <a:lnTo>
                    <a:pt x="368554" y="3048"/>
                  </a:lnTo>
                  <a:close/>
                </a:path>
              </a:pathLst>
            </a:custGeom>
            <a:solidFill>
              <a:srgbClr val="000000"/>
            </a:solidFill>
          </p:spPr>
          <p:txBody>
            <a:bodyPr/>
            <a:lstStyle/>
            <a:p>
              <a:endParaRPr lang="en-GB"/>
            </a:p>
          </p:txBody>
        </p:sp>
        <p:sp>
          <p:nvSpPr>
            <p:cNvPr id="122" name="Freeform 122"/>
            <p:cNvSpPr/>
            <p:nvPr/>
          </p:nvSpPr>
          <p:spPr>
            <a:xfrm>
              <a:off x="1368933" y="1305687"/>
              <a:ext cx="46228" cy="3048"/>
            </a:xfrm>
            <a:custGeom>
              <a:avLst/>
              <a:gdLst/>
              <a:ahLst/>
              <a:cxnLst/>
              <a:rect l="l" t="t" r="r" b="b"/>
              <a:pathLst>
                <a:path w="46228" h="3048">
                  <a:moveTo>
                    <a:pt x="44577" y="3048"/>
                  </a:moveTo>
                  <a:lnTo>
                    <a:pt x="1524" y="3048"/>
                  </a:lnTo>
                  <a:cubicBezTo>
                    <a:pt x="635" y="3048"/>
                    <a:pt x="0" y="2286"/>
                    <a:pt x="0" y="1524"/>
                  </a:cubicBezTo>
                  <a:lnTo>
                    <a:pt x="762" y="0"/>
                  </a:lnTo>
                  <a:lnTo>
                    <a:pt x="44704" y="0"/>
                  </a:lnTo>
                  <a:cubicBezTo>
                    <a:pt x="45593" y="0"/>
                    <a:pt x="46228" y="762"/>
                    <a:pt x="46228" y="1524"/>
                  </a:cubicBezTo>
                  <a:lnTo>
                    <a:pt x="45466" y="3048"/>
                  </a:lnTo>
                  <a:close/>
                </a:path>
              </a:pathLst>
            </a:custGeom>
            <a:solidFill>
              <a:srgbClr val="000000"/>
            </a:solidFill>
          </p:spPr>
          <p:txBody>
            <a:bodyPr/>
            <a:lstStyle/>
            <a:p>
              <a:endParaRPr lang="en-GB"/>
            </a:p>
          </p:txBody>
        </p:sp>
        <p:sp>
          <p:nvSpPr>
            <p:cNvPr id="123" name="Freeform 123"/>
            <p:cNvSpPr/>
            <p:nvPr/>
          </p:nvSpPr>
          <p:spPr>
            <a:xfrm>
              <a:off x="1009650" y="1305687"/>
              <a:ext cx="157734" cy="3048"/>
            </a:xfrm>
            <a:custGeom>
              <a:avLst/>
              <a:gdLst/>
              <a:ahLst/>
              <a:cxnLst/>
              <a:rect l="l" t="t" r="r" b="b"/>
              <a:pathLst>
                <a:path w="157734" h="3048">
                  <a:moveTo>
                    <a:pt x="156210" y="3048"/>
                  </a:moveTo>
                  <a:lnTo>
                    <a:pt x="1524" y="3048"/>
                  </a:lnTo>
                  <a:cubicBezTo>
                    <a:pt x="635" y="3048"/>
                    <a:pt x="0" y="2286"/>
                    <a:pt x="0" y="1524"/>
                  </a:cubicBezTo>
                  <a:lnTo>
                    <a:pt x="762" y="0"/>
                  </a:lnTo>
                  <a:lnTo>
                    <a:pt x="156210" y="0"/>
                  </a:lnTo>
                  <a:cubicBezTo>
                    <a:pt x="157099" y="0"/>
                    <a:pt x="157734" y="762"/>
                    <a:pt x="157734" y="1524"/>
                  </a:cubicBezTo>
                  <a:lnTo>
                    <a:pt x="156972" y="3048"/>
                  </a:lnTo>
                  <a:close/>
                </a:path>
              </a:pathLst>
            </a:custGeom>
            <a:solidFill>
              <a:srgbClr val="000000"/>
            </a:solidFill>
          </p:spPr>
          <p:txBody>
            <a:bodyPr/>
            <a:lstStyle/>
            <a:p>
              <a:endParaRPr lang="en-GB"/>
            </a:p>
          </p:txBody>
        </p:sp>
        <p:sp>
          <p:nvSpPr>
            <p:cNvPr id="124" name="Freeform 124"/>
            <p:cNvSpPr/>
            <p:nvPr/>
          </p:nvSpPr>
          <p:spPr>
            <a:xfrm>
              <a:off x="821817" y="1305687"/>
              <a:ext cx="68707" cy="3048"/>
            </a:xfrm>
            <a:custGeom>
              <a:avLst/>
              <a:gdLst/>
              <a:ahLst/>
              <a:cxnLst/>
              <a:rect l="l" t="t" r="r" b="b"/>
              <a:pathLst>
                <a:path w="68707" h="3048">
                  <a:moveTo>
                    <a:pt x="67056" y="3048"/>
                  </a:moveTo>
                  <a:lnTo>
                    <a:pt x="1524" y="3048"/>
                  </a:lnTo>
                  <a:cubicBezTo>
                    <a:pt x="635" y="3048"/>
                    <a:pt x="0" y="2286"/>
                    <a:pt x="0" y="1524"/>
                  </a:cubicBezTo>
                  <a:lnTo>
                    <a:pt x="762" y="0"/>
                  </a:lnTo>
                  <a:lnTo>
                    <a:pt x="67183" y="0"/>
                  </a:lnTo>
                  <a:cubicBezTo>
                    <a:pt x="68072" y="0"/>
                    <a:pt x="68707" y="762"/>
                    <a:pt x="68707" y="1524"/>
                  </a:cubicBezTo>
                  <a:lnTo>
                    <a:pt x="67945" y="3048"/>
                  </a:lnTo>
                  <a:close/>
                </a:path>
              </a:pathLst>
            </a:custGeom>
            <a:solidFill>
              <a:srgbClr val="000000"/>
            </a:solidFill>
          </p:spPr>
          <p:txBody>
            <a:bodyPr/>
            <a:lstStyle/>
            <a:p>
              <a:endParaRPr lang="en-GB"/>
            </a:p>
          </p:txBody>
        </p:sp>
        <p:sp>
          <p:nvSpPr>
            <p:cNvPr id="125" name="Freeform 125"/>
            <p:cNvSpPr/>
            <p:nvPr/>
          </p:nvSpPr>
          <p:spPr>
            <a:xfrm>
              <a:off x="63627" y="1305687"/>
              <a:ext cx="675513" cy="3048"/>
            </a:xfrm>
            <a:custGeom>
              <a:avLst/>
              <a:gdLst/>
              <a:ahLst/>
              <a:cxnLst/>
              <a:rect l="l" t="t" r="r" b="b"/>
              <a:pathLst>
                <a:path w="675513" h="3048">
                  <a:moveTo>
                    <a:pt x="673989" y="3048"/>
                  </a:moveTo>
                  <a:lnTo>
                    <a:pt x="1524" y="3048"/>
                  </a:lnTo>
                  <a:cubicBezTo>
                    <a:pt x="635" y="3048"/>
                    <a:pt x="0" y="2286"/>
                    <a:pt x="0" y="1524"/>
                  </a:cubicBezTo>
                  <a:lnTo>
                    <a:pt x="762" y="0"/>
                  </a:lnTo>
                  <a:lnTo>
                    <a:pt x="673989" y="0"/>
                  </a:lnTo>
                  <a:cubicBezTo>
                    <a:pt x="674878" y="0"/>
                    <a:pt x="675513" y="762"/>
                    <a:pt x="675513" y="1524"/>
                  </a:cubicBezTo>
                  <a:lnTo>
                    <a:pt x="674751" y="3048"/>
                  </a:lnTo>
                  <a:close/>
                </a:path>
              </a:pathLst>
            </a:custGeom>
            <a:solidFill>
              <a:srgbClr val="000000"/>
            </a:solidFill>
          </p:spPr>
          <p:txBody>
            <a:bodyPr/>
            <a:lstStyle/>
            <a:p>
              <a:endParaRPr lang="en-GB"/>
            </a:p>
          </p:txBody>
        </p:sp>
        <p:sp>
          <p:nvSpPr>
            <p:cNvPr id="126" name="Freeform 126"/>
            <p:cNvSpPr/>
            <p:nvPr/>
          </p:nvSpPr>
          <p:spPr>
            <a:xfrm>
              <a:off x="1596009" y="1359789"/>
              <a:ext cx="357505" cy="3048"/>
            </a:xfrm>
            <a:custGeom>
              <a:avLst/>
              <a:gdLst/>
              <a:ahLst/>
              <a:cxnLst/>
              <a:rect l="l" t="t" r="r" b="b"/>
              <a:pathLst>
                <a:path w="357505" h="3048">
                  <a:moveTo>
                    <a:pt x="355854" y="3048"/>
                  </a:moveTo>
                  <a:lnTo>
                    <a:pt x="1524" y="3048"/>
                  </a:lnTo>
                  <a:cubicBezTo>
                    <a:pt x="635" y="3048"/>
                    <a:pt x="0" y="2286"/>
                    <a:pt x="0" y="1524"/>
                  </a:cubicBezTo>
                  <a:lnTo>
                    <a:pt x="762" y="0"/>
                  </a:lnTo>
                  <a:lnTo>
                    <a:pt x="355981" y="0"/>
                  </a:lnTo>
                  <a:cubicBezTo>
                    <a:pt x="356870" y="0"/>
                    <a:pt x="357505" y="762"/>
                    <a:pt x="357505" y="1524"/>
                  </a:cubicBezTo>
                  <a:lnTo>
                    <a:pt x="356743" y="3048"/>
                  </a:lnTo>
                  <a:close/>
                </a:path>
              </a:pathLst>
            </a:custGeom>
            <a:solidFill>
              <a:srgbClr val="000000"/>
            </a:solidFill>
          </p:spPr>
          <p:txBody>
            <a:bodyPr/>
            <a:lstStyle/>
            <a:p>
              <a:endParaRPr lang="en-GB"/>
            </a:p>
          </p:txBody>
        </p:sp>
        <p:sp>
          <p:nvSpPr>
            <p:cNvPr id="127" name="Freeform 127"/>
            <p:cNvSpPr/>
            <p:nvPr/>
          </p:nvSpPr>
          <p:spPr>
            <a:xfrm>
              <a:off x="1338453" y="1359789"/>
              <a:ext cx="84328" cy="3048"/>
            </a:xfrm>
            <a:custGeom>
              <a:avLst/>
              <a:gdLst/>
              <a:ahLst/>
              <a:cxnLst/>
              <a:rect l="l" t="t" r="r" b="b"/>
              <a:pathLst>
                <a:path w="84328" h="3048">
                  <a:moveTo>
                    <a:pt x="82677" y="3048"/>
                  </a:moveTo>
                  <a:lnTo>
                    <a:pt x="1524" y="3048"/>
                  </a:lnTo>
                  <a:cubicBezTo>
                    <a:pt x="635" y="3048"/>
                    <a:pt x="0" y="2286"/>
                    <a:pt x="0" y="1524"/>
                  </a:cubicBezTo>
                  <a:lnTo>
                    <a:pt x="762" y="0"/>
                  </a:lnTo>
                  <a:lnTo>
                    <a:pt x="82804" y="0"/>
                  </a:lnTo>
                  <a:cubicBezTo>
                    <a:pt x="83693" y="0"/>
                    <a:pt x="84328" y="762"/>
                    <a:pt x="84328" y="1524"/>
                  </a:cubicBezTo>
                  <a:lnTo>
                    <a:pt x="83566" y="3048"/>
                  </a:lnTo>
                  <a:close/>
                </a:path>
              </a:pathLst>
            </a:custGeom>
            <a:solidFill>
              <a:srgbClr val="000000"/>
            </a:solidFill>
          </p:spPr>
          <p:txBody>
            <a:bodyPr/>
            <a:lstStyle/>
            <a:p>
              <a:endParaRPr lang="en-GB"/>
            </a:p>
          </p:txBody>
        </p:sp>
        <p:sp>
          <p:nvSpPr>
            <p:cNvPr id="128" name="Freeform 128"/>
            <p:cNvSpPr/>
            <p:nvPr/>
          </p:nvSpPr>
          <p:spPr>
            <a:xfrm>
              <a:off x="997077" y="1359789"/>
              <a:ext cx="162687" cy="3048"/>
            </a:xfrm>
            <a:custGeom>
              <a:avLst/>
              <a:gdLst/>
              <a:ahLst/>
              <a:cxnLst/>
              <a:rect l="l" t="t" r="r" b="b"/>
              <a:pathLst>
                <a:path w="162687" h="3048">
                  <a:moveTo>
                    <a:pt x="161163" y="3048"/>
                  </a:moveTo>
                  <a:lnTo>
                    <a:pt x="1524" y="3048"/>
                  </a:lnTo>
                  <a:cubicBezTo>
                    <a:pt x="635" y="3048"/>
                    <a:pt x="0" y="2286"/>
                    <a:pt x="0" y="1524"/>
                  </a:cubicBezTo>
                  <a:lnTo>
                    <a:pt x="762" y="0"/>
                  </a:lnTo>
                  <a:lnTo>
                    <a:pt x="161163" y="0"/>
                  </a:lnTo>
                  <a:cubicBezTo>
                    <a:pt x="162052" y="0"/>
                    <a:pt x="162687" y="762"/>
                    <a:pt x="162687" y="1524"/>
                  </a:cubicBezTo>
                  <a:lnTo>
                    <a:pt x="161925" y="3048"/>
                  </a:lnTo>
                  <a:close/>
                </a:path>
              </a:pathLst>
            </a:custGeom>
            <a:solidFill>
              <a:srgbClr val="000000"/>
            </a:solidFill>
          </p:spPr>
          <p:txBody>
            <a:bodyPr/>
            <a:lstStyle/>
            <a:p>
              <a:endParaRPr lang="en-GB"/>
            </a:p>
          </p:txBody>
        </p:sp>
        <p:sp>
          <p:nvSpPr>
            <p:cNvPr id="129" name="Freeform 129"/>
            <p:cNvSpPr/>
            <p:nvPr/>
          </p:nvSpPr>
          <p:spPr>
            <a:xfrm>
              <a:off x="809625" y="1359789"/>
              <a:ext cx="81661" cy="3048"/>
            </a:xfrm>
            <a:custGeom>
              <a:avLst/>
              <a:gdLst/>
              <a:ahLst/>
              <a:cxnLst/>
              <a:rect l="l" t="t" r="r" b="b"/>
              <a:pathLst>
                <a:path w="81661" h="3048">
                  <a:moveTo>
                    <a:pt x="80010" y="3048"/>
                  </a:moveTo>
                  <a:lnTo>
                    <a:pt x="1524" y="3048"/>
                  </a:lnTo>
                  <a:cubicBezTo>
                    <a:pt x="635" y="3048"/>
                    <a:pt x="0" y="2286"/>
                    <a:pt x="0" y="1524"/>
                  </a:cubicBezTo>
                  <a:lnTo>
                    <a:pt x="762" y="0"/>
                  </a:lnTo>
                  <a:lnTo>
                    <a:pt x="80137" y="0"/>
                  </a:lnTo>
                  <a:cubicBezTo>
                    <a:pt x="81026" y="0"/>
                    <a:pt x="81661" y="762"/>
                    <a:pt x="81661" y="1524"/>
                  </a:cubicBezTo>
                  <a:lnTo>
                    <a:pt x="80899" y="3048"/>
                  </a:lnTo>
                  <a:close/>
                </a:path>
              </a:pathLst>
            </a:custGeom>
            <a:solidFill>
              <a:srgbClr val="000000"/>
            </a:solidFill>
          </p:spPr>
          <p:txBody>
            <a:bodyPr/>
            <a:lstStyle/>
            <a:p>
              <a:endParaRPr lang="en-GB"/>
            </a:p>
          </p:txBody>
        </p:sp>
        <p:sp>
          <p:nvSpPr>
            <p:cNvPr id="130" name="Freeform 130"/>
            <p:cNvSpPr/>
            <p:nvPr/>
          </p:nvSpPr>
          <p:spPr>
            <a:xfrm>
              <a:off x="63627" y="1359789"/>
              <a:ext cx="650748" cy="3048"/>
            </a:xfrm>
            <a:custGeom>
              <a:avLst/>
              <a:gdLst/>
              <a:ahLst/>
              <a:cxnLst/>
              <a:rect l="l" t="t" r="r" b="b"/>
              <a:pathLst>
                <a:path w="650748" h="3048">
                  <a:moveTo>
                    <a:pt x="649224" y="3048"/>
                  </a:moveTo>
                  <a:lnTo>
                    <a:pt x="1524" y="3048"/>
                  </a:lnTo>
                  <a:cubicBezTo>
                    <a:pt x="635" y="3048"/>
                    <a:pt x="0" y="2286"/>
                    <a:pt x="0" y="1524"/>
                  </a:cubicBezTo>
                  <a:lnTo>
                    <a:pt x="762" y="0"/>
                  </a:lnTo>
                  <a:lnTo>
                    <a:pt x="649224" y="0"/>
                  </a:lnTo>
                  <a:cubicBezTo>
                    <a:pt x="650113" y="0"/>
                    <a:pt x="650748" y="762"/>
                    <a:pt x="650748" y="1524"/>
                  </a:cubicBezTo>
                  <a:lnTo>
                    <a:pt x="649986" y="3048"/>
                  </a:lnTo>
                  <a:close/>
                </a:path>
              </a:pathLst>
            </a:custGeom>
            <a:solidFill>
              <a:srgbClr val="000000"/>
            </a:solidFill>
          </p:spPr>
          <p:txBody>
            <a:bodyPr/>
            <a:lstStyle/>
            <a:p>
              <a:endParaRPr lang="en-GB"/>
            </a:p>
          </p:txBody>
        </p:sp>
        <p:sp>
          <p:nvSpPr>
            <p:cNvPr id="131" name="Freeform 131"/>
            <p:cNvSpPr/>
            <p:nvPr/>
          </p:nvSpPr>
          <p:spPr>
            <a:xfrm>
              <a:off x="1598676" y="1413891"/>
              <a:ext cx="354838" cy="3048"/>
            </a:xfrm>
            <a:custGeom>
              <a:avLst/>
              <a:gdLst/>
              <a:ahLst/>
              <a:cxnLst/>
              <a:rect l="l" t="t" r="r" b="b"/>
              <a:pathLst>
                <a:path w="354838" h="3048">
                  <a:moveTo>
                    <a:pt x="353187" y="3048"/>
                  </a:moveTo>
                  <a:lnTo>
                    <a:pt x="1524" y="3048"/>
                  </a:lnTo>
                  <a:cubicBezTo>
                    <a:pt x="635" y="3048"/>
                    <a:pt x="0" y="2286"/>
                    <a:pt x="0" y="1524"/>
                  </a:cubicBezTo>
                  <a:lnTo>
                    <a:pt x="762" y="0"/>
                  </a:lnTo>
                  <a:lnTo>
                    <a:pt x="353314" y="0"/>
                  </a:lnTo>
                  <a:cubicBezTo>
                    <a:pt x="354203" y="0"/>
                    <a:pt x="354838" y="762"/>
                    <a:pt x="354838" y="1524"/>
                  </a:cubicBezTo>
                  <a:lnTo>
                    <a:pt x="354076" y="3048"/>
                  </a:lnTo>
                  <a:close/>
                </a:path>
              </a:pathLst>
            </a:custGeom>
            <a:solidFill>
              <a:srgbClr val="000000"/>
            </a:solidFill>
          </p:spPr>
          <p:txBody>
            <a:bodyPr/>
            <a:lstStyle/>
            <a:p>
              <a:endParaRPr lang="en-GB"/>
            </a:p>
          </p:txBody>
        </p:sp>
        <p:sp>
          <p:nvSpPr>
            <p:cNvPr id="132" name="Freeform 132"/>
            <p:cNvSpPr/>
            <p:nvPr/>
          </p:nvSpPr>
          <p:spPr>
            <a:xfrm>
              <a:off x="1299972" y="1413891"/>
              <a:ext cx="123952" cy="3048"/>
            </a:xfrm>
            <a:custGeom>
              <a:avLst/>
              <a:gdLst/>
              <a:ahLst/>
              <a:cxnLst/>
              <a:rect l="l" t="t" r="r" b="b"/>
              <a:pathLst>
                <a:path w="123952" h="3048">
                  <a:moveTo>
                    <a:pt x="122301" y="3048"/>
                  </a:moveTo>
                  <a:lnTo>
                    <a:pt x="1524" y="3048"/>
                  </a:lnTo>
                  <a:cubicBezTo>
                    <a:pt x="635" y="3048"/>
                    <a:pt x="0" y="2286"/>
                    <a:pt x="0" y="1524"/>
                  </a:cubicBezTo>
                  <a:lnTo>
                    <a:pt x="762" y="0"/>
                  </a:lnTo>
                  <a:lnTo>
                    <a:pt x="122428" y="0"/>
                  </a:lnTo>
                  <a:cubicBezTo>
                    <a:pt x="123317" y="0"/>
                    <a:pt x="123952" y="762"/>
                    <a:pt x="123952" y="1524"/>
                  </a:cubicBezTo>
                  <a:lnTo>
                    <a:pt x="123190" y="3048"/>
                  </a:lnTo>
                  <a:close/>
                </a:path>
              </a:pathLst>
            </a:custGeom>
            <a:solidFill>
              <a:srgbClr val="000000"/>
            </a:solidFill>
          </p:spPr>
          <p:txBody>
            <a:bodyPr/>
            <a:lstStyle/>
            <a:p>
              <a:endParaRPr lang="en-GB"/>
            </a:p>
          </p:txBody>
        </p:sp>
        <p:sp>
          <p:nvSpPr>
            <p:cNvPr id="133" name="Freeform 133"/>
            <p:cNvSpPr/>
            <p:nvPr/>
          </p:nvSpPr>
          <p:spPr>
            <a:xfrm>
              <a:off x="982218" y="1413891"/>
              <a:ext cx="168402" cy="3048"/>
            </a:xfrm>
            <a:custGeom>
              <a:avLst/>
              <a:gdLst/>
              <a:ahLst/>
              <a:cxnLst/>
              <a:rect l="l" t="t" r="r" b="b"/>
              <a:pathLst>
                <a:path w="168402" h="3048">
                  <a:moveTo>
                    <a:pt x="166878" y="3048"/>
                  </a:moveTo>
                  <a:lnTo>
                    <a:pt x="1524" y="3048"/>
                  </a:lnTo>
                  <a:cubicBezTo>
                    <a:pt x="635" y="3048"/>
                    <a:pt x="0" y="2286"/>
                    <a:pt x="0" y="1524"/>
                  </a:cubicBezTo>
                  <a:lnTo>
                    <a:pt x="762" y="0"/>
                  </a:lnTo>
                  <a:lnTo>
                    <a:pt x="166878" y="0"/>
                  </a:lnTo>
                  <a:cubicBezTo>
                    <a:pt x="167767" y="0"/>
                    <a:pt x="168402" y="762"/>
                    <a:pt x="168402" y="1524"/>
                  </a:cubicBezTo>
                  <a:lnTo>
                    <a:pt x="167640" y="3048"/>
                  </a:lnTo>
                  <a:close/>
                </a:path>
              </a:pathLst>
            </a:custGeom>
            <a:solidFill>
              <a:srgbClr val="000000"/>
            </a:solidFill>
          </p:spPr>
          <p:txBody>
            <a:bodyPr/>
            <a:lstStyle/>
            <a:p>
              <a:endParaRPr lang="en-GB"/>
            </a:p>
          </p:txBody>
        </p:sp>
        <p:sp>
          <p:nvSpPr>
            <p:cNvPr id="134" name="Freeform 134"/>
            <p:cNvSpPr/>
            <p:nvPr/>
          </p:nvSpPr>
          <p:spPr>
            <a:xfrm>
              <a:off x="792099" y="1413891"/>
              <a:ext cx="94615" cy="3048"/>
            </a:xfrm>
            <a:custGeom>
              <a:avLst/>
              <a:gdLst/>
              <a:ahLst/>
              <a:cxnLst/>
              <a:rect l="l" t="t" r="r" b="b"/>
              <a:pathLst>
                <a:path w="94615" h="3048">
                  <a:moveTo>
                    <a:pt x="92964" y="3048"/>
                  </a:moveTo>
                  <a:lnTo>
                    <a:pt x="1524" y="3048"/>
                  </a:lnTo>
                  <a:cubicBezTo>
                    <a:pt x="635" y="3048"/>
                    <a:pt x="0" y="2286"/>
                    <a:pt x="0" y="1524"/>
                  </a:cubicBezTo>
                  <a:lnTo>
                    <a:pt x="762" y="0"/>
                  </a:lnTo>
                  <a:lnTo>
                    <a:pt x="93091" y="0"/>
                  </a:lnTo>
                  <a:cubicBezTo>
                    <a:pt x="93980" y="0"/>
                    <a:pt x="94615" y="762"/>
                    <a:pt x="94615" y="1524"/>
                  </a:cubicBezTo>
                  <a:lnTo>
                    <a:pt x="93853" y="3048"/>
                  </a:lnTo>
                  <a:close/>
                </a:path>
              </a:pathLst>
            </a:custGeom>
            <a:solidFill>
              <a:srgbClr val="000000"/>
            </a:solidFill>
          </p:spPr>
          <p:txBody>
            <a:bodyPr/>
            <a:lstStyle/>
            <a:p>
              <a:endParaRPr lang="en-GB"/>
            </a:p>
          </p:txBody>
        </p:sp>
        <p:sp>
          <p:nvSpPr>
            <p:cNvPr id="135" name="Freeform 135"/>
            <p:cNvSpPr/>
            <p:nvPr/>
          </p:nvSpPr>
          <p:spPr>
            <a:xfrm>
              <a:off x="63627" y="1413891"/>
              <a:ext cx="621030" cy="3048"/>
            </a:xfrm>
            <a:custGeom>
              <a:avLst/>
              <a:gdLst/>
              <a:ahLst/>
              <a:cxnLst/>
              <a:rect l="l" t="t" r="r" b="b"/>
              <a:pathLst>
                <a:path w="621030" h="3048">
                  <a:moveTo>
                    <a:pt x="619506" y="3048"/>
                  </a:moveTo>
                  <a:lnTo>
                    <a:pt x="1524" y="3048"/>
                  </a:lnTo>
                  <a:cubicBezTo>
                    <a:pt x="635" y="3048"/>
                    <a:pt x="0" y="2286"/>
                    <a:pt x="0" y="1524"/>
                  </a:cubicBezTo>
                  <a:lnTo>
                    <a:pt x="762" y="0"/>
                  </a:lnTo>
                  <a:lnTo>
                    <a:pt x="619506" y="0"/>
                  </a:lnTo>
                  <a:cubicBezTo>
                    <a:pt x="620395" y="0"/>
                    <a:pt x="621030" y="762"/>
                    <a:pt x="621030" y="1524"/>
                  </a:cubicBezTo>
                  <a:lnTo>
                    <a:pt x="620268" y="3048"/>
                  </a:lnTo>
                  <a:close/>
                </a:path>
              </a:pathLst>
            </a:custGeom>
            <a:solidFill>
              <a:srgbClr val="000000"/>
            </a:solidFill>
          </p:spPr>
          <p:txBody>
            <a:bodyPr/>
            <a:lstStyle/>
            <a:p>
              <a:endParaRPr lang="en-GB"/>
            </a:p>
          </p:txBody>
        </p:sp>
        <p:sp>
          <p:nvSpPr>
            <p:cNvPr id="136" name="Freeform 136"/>
            <p:cNvSpPr/>
            <p:nvPr/>
          </p:nvSpPr>
          <p:spPr>
            <a:xfrm>
              <a:off x="1591818" y="1467993"/>
              <a:ext cx="361696" cy="3048"/>
            </a:xfrm>
            <a:custGeom>
              <a:avLst/>
              <a:gdLst/>
              <a:ahLst/>
              <a:cxnLst/>
              <a:rect l="l" t="t" r="r" b="b"/>
              <a:pathLst>
                <a:path w="361696" h="3048">
                  <a:moveTo>
                    <a:pt x="360045" y="3048"/>
                  </a:moveTo>
                  <a:lnTo>
                    <a:pt x="1524" y="3048"/>
                  </a:lnTo>
                  <a:cubicBezTo>
                    <a:pt x="635" y="3048"/>
                    <a:pt x="0" y="2286"/>
                    <a:pt x="0" y="1524"/>
                  </a:cubicBezTo>
                  <a:lnTo>
                    <a:pt x="762" y="0"/>
                  </a:lnTo>
                  <a:lnTo>
                    <a:pt x="360172" y="0"/>
                  </a:lnTo>
                  <a:cubicBezTo>
                    <a:pt x="361061" y="0"/>
                    <a:pt x="361696" y="762"/>
                    <a:pt x="361696" y="1524"/>
                  </a:cubicBezTo>
                  <a:lnTo>
                    <a:pt x="360934" y="3048"/>
                  </a:lnTo>
                  <a:close/>
                </a:path>
              </a:pathLst>
            </a:custGeom>
            <a:solidFill>
              <a:srgbClr val="000000"/>
            </a:solidFill>
          </p:spPr>
          <p:txBody>
            <a:bodyPr/>
            <a:lstStyle/>
            <a:p>
              <a:endParaRPr lang="en-GB"/>
            </a:p>
          </p:txBody>
        </p:sp>
        <p:sp>
          <p:nvSpPr>
            <p:cNvPr id="137" name="Freeform 137"/>
            <p:cNvSpPr/>
            <p:nvPr/>
          </p:nvSpPr>
          <p:spPr>
            <a:xfrm>
              <a:off x="1271778" y="1467993"/>
              <a:ext cx="146431" cy="3048"/>
            </a:xfrm>
            <a:custGeom>
              <a:avLst/>
              <a:gdLst/>
              <a:ahLst/>
              <a:cxnLst/>
              <a:rect l="l" t="t" r="r" b="b"/>
              <a:pathLst>
                <a:path w="146431" h="3048">
                  <a:moveTo>
                    <a:pt x="144780" y="3048"/>
                  </a:moveTo>
                  <a:lnTo>
                    <a:pt x="1524" y="3048"/>
                  </a:lnTo>
                  <a:cubicBezTo>
                    <a:pt x="635" y="3048"/>
                    <a:pt x="0" y="2286"/>
                    <a:pt x="0" y="1524"/>
                  </a:cubicBezTo>
                  <a:lnTo>
                    <a:pt x="762" y="0"/>
                  </a:lnTo>
                  <a:lnTo>
                    <a:pt x="144907" y="0"/>
                  </a:lnTo>
                  <a:cubicBezTo>
                    <a:pt x="145796" y="0"/>
                    <a:pt x="146431" y="762"/>
                    <a:pt x="146431" y="1524"/>
                  </a:cubicBezTo>
                  <a:lnTo>
                    <a:pt x="145669" y="3048"/>
                  </a:lnTo>
                  <a:close/>
                </a:path>
              </a:pathLst>
            </a:custGeom>
            <a:solidFill>
              <a:srgbClr val="000000"/>
            </a:solidFill>
          </p:spPr>
          <p:txBody>
            <a:bodyPr/>
            <a:lstStyle/>
            <a:p>
              <a:endParaRPr lang="en-GB"/>
            </a:p>
          </p:txBody>
        </p:sp>
        <p:sp>
          <p:nvSpPr>
            <p:cNvPr id="138" name="Freeform 138"/>
            <p:cNvSpPr/>
            <p:nvPr/>
          </p:nvSpPr>
          <p:spPr>
            <a:xfrm>
              <a:off x="962025" y="1467993"/>
              <a:ext cx="178308" cy="3048"/>
            </a:xfrm>
            <a:custGeom>
              <a:avLst/>
              <a:gdLst/>
              <a:ahLst/>
              <a:cxnLst/>
              <a:rect l="l" t="t" r="r" b="b"/>
              <a:pathLst>
                <a:path w="178308" h="3048">
                  <a:moveTo>
                    <a:pt x="176784" y="3048"/>
                  </a:moveTo>
                  <a:lnTo>
                    <a:pt x="1524" y="3048"/>
                  </a:lnTo>
                  <a:cubicBezTo>
                    <a:pt x="635" y="3048"/>
                    <a:pt x="0" y="2286"/>
                    <a:pt x="0" y="1524"/>
                  </a:cubicBezTo>
                  <a:lnTo>
                    <a:pt x="762" y="0"/>
                  </a:lnTo>
                  <a:lnTo>
                    <a:pt x="176784" y="0"/>
                  </a:lnTo>
                  <a:cubicBezTo>
                    <a:pt x="177673" y="0"/>
                    <a:pt x="178308" y="762"/>
                    <a:pt x="178308" y="1524"/>
                  </a:cubicBezTo>
                  <a:lnTo>
                    <a:pt x="177546" y="3048"/>
                  </a:lnTo>
                  <a:close/>
                </a:path>
              </a:pathLst>
            </a:custGeom>
            <a:solidFill>
              <a:srgbClr val="000000"/>
            </a:solidFill>
          </p:spPr>
          <p:txBody>
            <a:bodyPr/>
            <a:lstStyle/>
            <a:p>
              <a:endParaRPr lang="en-GB"/>
            </a:p>
          </p:txBody>
        </p:sp>
        <p:sp>
          <p:nvSpPr>
            <p:cNvPr id="139" name="Freeform 139"/>
            <p:cNvSpPr/>
            <p:nvPr/>
          </p:nvSpPr>
          <p:spPr>
            <a:xfrm>
              <a:off x="766191" y="1467993"/>
              <a:ext cx="107823" cy="3048"/>
            </a:xfrm>
            <a:custGeom>
              <a:avLst/>
              <a:gdLst/>
              <a:ahLst/>
              <a:cxnLst/>
              <a:rect l="l" t="t" r="r" b="b"/>
              <a:pathLst>
                <a:path w="107823" h="3048">
                  <a:moveTo>
                    <a:pt x="106299" y="3048"/>
                  </a:moveTo>
                  <a:lnTo>
                    <a:pt x="1524" y="3048"/>
                  </a:lnTo>
                  <a:cubicBezTo>
                    <a:pt x="635" y="3048"/>
                    <a:pt x="0" y="2286"/>
                    <a:pt x="0" y="1524"/>
                  </a:cubicBezTo>
                  <a:lnTo>
                    <a:pt x="762" y="0"/>
                  </a:lnTo>
                  <a:lnTo>
                    <a:pt x="106299" y="0"/>
                  </a:lnTo>
                  <a:cubicBezTo>
                    <a:pt x="107188" y="0"/>
                    <a:pt x="107823" y="762"/>
                    <a:pt x="107823" y="1524"/>
                  </a:cubicBezTo>
                  <a:lnTo>
                    <a:pt x="107061" y="3048"/>
                  </a:lnTo>
                  <a:close/>
                </a:path>
              </a:pathLst>
            </a:custGeom>
            <a:solidFill>
              <a:srgbClr val="000000"/>
            </a:solidFill>
          </p:spPr>
          <p:txBody>
            <a:bodyPr/>
            <a:lstStyle/>
            <a:p>
              <a:endParaRPr lang="en-GB"/>
            </a:p>
          </p:txBody>
        </p:sp>
        <p:sp>
          <p:nvSpPr>
            <p:cNvPr id="140" name="Freeform 140"/>
            <p:cNvSpPr/>
            <p:nvPr/>
          </p:nvSpPr>
          <p:spPr>
            <a:xfrm>
              <a:off x="63627" y="1467993"/>
              <a:ext cx="585978" cy="3048"/>
            </a:xfrm>
            <a:custGeom>
              <a:avLst/>
              <a:gdLst/>
              <a:ahLst/>
              <a:cxnLst/>
              <a:rect l="l" t="t" r="r" b="b"/>
              <a:pathLst>
                <a:path w="585978" h="3048">
                  <a:moveTo>
                    <a:pt x="584454" y="3048"/>
                  </a:moveTo>
                  <a:lnTo>
                    <a:pt x="1524" y="3048"/>
                  </a:lnTo>
                  <a:cubicBezTo>
                    <a:pt x="635" y="3048"/>
                    <a:pt x="0" y="2286"/>
                    <a:pt x="0" y="1524"/>
                  </a:cubicBezTo>
                  <a:lnTo>
                    <a:pt x="762" y="0"/>
                  </a:lnTo>
                  <a:lnTo>
                    <a:pt x="584454" y="0"/>
                  </a:lnTo>
                  <a:cubicBezTo>
                    <a:pt x="585343" y="0"/>
                    <a:pt x="585978" y="762"/>
                    <a:pt x="585978" y="1524"/>
                  </a:cubicBezTo>
                  <a:lnTo>
                    <a:pt x="585216" y="3048"/>
                  </a:lnTo>
                  <a:close/>
                </a:path>
              </a:pathLst>
            </a:custGeom>
            <a:solidFill>
              <a:srgbClr val="000000"/>
            </a:solidFill>
          </p:spPr>
          <p:txBody>
            <a:bodyPr/>
            <a:lstStyle/>
            <a:p>
              <a:endParaRPr lang="en-GB"/>
            </a:p>
          </p:txBody>
        </p:sp>
        <p:sp>
          <p:nvSpPr>
            <p:cNvPr id="141" name="Freeform 141"/>
            <p:cNvSpPr/>
            <p:nvPr/>
          </p:nvSpPr>
          <p:spPr>
            <a:xfrm>
              <a:off x="1577340" y="1521714"/>
              <a:ext cx="376174" cy="3048"/>
            </a:xfrm>
            <a:custGeom>
              <a:avLst/>
              <a:gdLst/>
              <a:ahLst/>
              <a:cxnLst/>
              <a:rect l="l" t="t" r="r" b="b"/>
              <a:pathLst>
                <a:path w="376174" h="3048">
                  <a:moveTo>
                    <a:pt x="374523" y="3048"/>
                  </a:moveTo>
                  <a:lnTo>
                    <a:pt x="1524" y="3048"/>
                  </a:lnTo>
                  <a:cubicBezTo>
                    <a:pt x="635" y="3048"/>
                    <a:pt x="0" y="2286"/>
                    <a:pt x="0" y="1524"/>
                  </a:cubicBezTo>
                  <a:lnTo>
                    <a:pt x="762" y="0"/>
                  </a:lnTo>
                  <a:lnTo>
                    <a:pt x="374650" y="0"/>
                  </a:lnTo>
                  <a:cubicBezTo>
                    <a:pt x="375539" y="0"/>
                    <a:pt x="376174" y="762"/>
                    <a:pt x="376174" y="1524"/>
                  </a:cubicBezTo>
                  <a:lnTo>
                    <a:pt x="375412" y="3048"/>
                  </a:lnTo>
                  <a:close/>
                </a:path>
              </a:pathLst>
            </a:custGeom>
            <a:solidFill>
              <a:srgbClr val="000000"/>
            </a:solidFill>
          </p:spPr>
          <p:txBody>
            <a:bodyPr/>
            <a:lstStyle/>
            <a:p>
              <a:endParaRPr lang="en-GB"/>
            </a:p>
          </p:txBody>
        </p:sp>
        <p:sp>
          <p:nvSpPr>
            <p:cNvPr id="142" name="Freeform 142"/>
            <p:cNvSpPr/>
            <p:nvPr/>
          </p:nvSpPr>
          <p:spPr>
            <a:xfrm>
              <a:off x="1259205" y="1521714"/>
              <a:ext cx="147193" cy="3048"/>
            </a:xfrm>
            <a:custGeom>
              <a:avLst/>
              <a:gdLst/>
              <a:ahLst/>
              <a:cxnLst/>
              <a:rect l="l" t="t" r="r" b="b"/>
              <a:pathLst>
                <a:path w="147193" h="3048">
                  <a:moveTo>
                    <a:pt x="145542" y="3048"/>
                  </a:moveTo>
                  <a:lnTo>
                    <a:pt x="1524" y="3048"/>
                  </a:lnTo>
                  <a:cubicBezTo>
                    <a:pt x="635" y="3048"/>
                    <a:pt x="0" y="2286"/>
                    <a:pt x="0" y="1524"/>
                  </a:cubicBezTo>
                  <a:lnTo>
                    <a:pt x="762" y="0"/>
                  </a:lnTo>
                  <a:lnTo>
                    <a:pt x="145669" y="0"/>
                  </a:lnTo>
                  <a:cubicBezTo>
                    <a:pt x="146558" y="0"/>
                    <a:pt x="147193" y="762"/>
                    <a:pt x="147193" y="1524"/>
                  </a:cubicBezTo>
                  <a:lnTo>
                    <a:pt x="146431" y="3048"/>
                  </a:lnTo>
                  <a:close/>
                </a:path>
              </a:pathLst>
            </a:custGeom>
            <a:solidFill>
              <a:srgbClr val="000000"/>
            </a:solidFill>
          </p:spPr>
          <p:txBody>
            <a:bodyPr/>
            <a:lstStyle/>
            <a:p>
              <a:endParaRPr lang="en-GB"/>
            </a:p>
          </p:txBody>
        </p:sp>
        <p:sp>
          <p:nvSpPr>
            <p:cNvPr id="143" name="Freeform 143"/>
            <p:cNvSpPr/>
            <p:nvPr/>
          </p:nvSpPr>
          <p:spPr>
            <a:xfrm>
              <a:off x="931926" y="1521714"/>
              <a:ext cx="196977" cy="3048"/>
            </a:xfrm>
            <a:custGeom>
              <a:avLst/>
              <a:gdLst/>
              <a:ahLst/>
              <a:cxnLst/>
              <a:rect l="l" t="t" r="r" b="b"/>
              <a:pathLst>
                <a:path w="196977" h="3048">
                  <a:moveTo>
                    <a:pt x="195453" y="3048"/>
                  </a:moveTo>
                  <a:lnTo>
                    <a:pt x="1524" y="3048"/>
                  </a:lnTo>
                  <a:cubicBezTo>
                    <a:pt x="635" y="3048"/>
                    <a:pt x="0" y="2286"/>
                    <a:pt x="0" y="1524"/>
                  </a:cubicBezTo>
                  <a:lnTo>
                    <a:pt x="762" y="0"/>
                  </a:lnTo>
                  <a:lnTo>
                    <a:pt x="195453" y="0"/>
                  </a:lnTo>
                  <a:cubicBezTo>
                    <a:pt x="196342" y="0"/>
                    <a:pt x="196977" y="762"/>
                    <a:pt x="196977" y="1524"/>
                  </a:cubicBezTo>
                  <a:lnTo>
                    <a:pt x="196215" y="3048"/>
                  </a:lnTo>
                  <a:close/>
                </a:path>
              </a:pathLst>
            </a:custGeom>
            <a:solidFill>
              <a:srgbClr val="000000"/>
            </a:solidFill>
          </p:spPr>
          <p:txBody>
            <a:bodyPr/>
            <a:lstStyle/>
            <a:p>
              <a:endParaRPr lang="en-GB"/>
            </a:p>
          </p:txBody>
        </p:sp>
        <p:sp>
          <p:nvSpPr>
            <p:cNvPr id="144" name="Freeform 144"/>
            <p:cNvSpPr/>
            <p:nvPr/>
          </p:nvSpPr>
          <p:spPr>
            <a:xfrm>
              <a:off x="729234" y="1521714"/>
              <a:ext cx="128143" cy="3048"/>
            </a:xfrm>
            <a:custGeom>
              <a:avLst/>
              <a:gdLst/>
              <a:ahLst/>
              <a:cxnLst/>
              <a:rect l="l" t="t" r="r" b="b"/>
              <a:pathLst>
                <a:path w="128143" h="3048">
                  <a:moveTo>
                    <a:pt x="126492" y="3048"/>
                  </a:moveTo>
                  <a:lnTo>
                    <a:pt x="1524" y="3048"/>
                  </a:lnTo>
                  <a:cubicBezTo>
                    <a:pt x="635" y="3048"/>
                    <a:pt x="0" y="2286"/>
                    <a:pt x="0" y="1524"/>
                  </a:cubicBezTo>
                  <a:lnTo>
                    <a:pt x="762" y="0"/>
                  </a:lnTo>
                  <a:lnTo>
                    <a:pt x="126619" y="0"/>
                  </a:lnTo>
                  <a:cubicBezTo>
                    <a:pt x="127508" y="0"/>
                    <a:pt x="128143" y="762"/>
                    <a:pt x="128143" y="1524"/>
                  </a:cubicBezTo>
                  <a:lnTo>
                    <a:pt x="127381" y="3048"/>
                  </a:lnTo>
                  <a:close/>
                </a:path>
              </a:pathLst>
            </a:custGeom>
            <a:solidFill>
              <a:srgbClr val="000000"/>
            </a:solidFill>
          </p:spPr>
          <p:txBody>
            <a:bodyPr/>
            <a:lstStyle/>
            <a:p>
              <a:endParaRPr lang="en-GB"/>
            </a:p>
          </p:txBody>
        </p:sp>
        <p:sp>
          <p:nvSpPr>
            <p:cNvPr id="145" name="Freeform 145"/>
            <p:cNvSpPr/>
            <p:nvPr/>
          </p:nvSpPr>
          <p:spPr>
            <a:xfrm>
              <a:off x="63627" y="1521714"/>
              <a:ext cx="545973" cy="3048"/>
            </a:xfrm>
            <a:custGeom>
              <a:avLst/>
              <a:gdLst/>
              <a:ahLst/>
              <a:cxnLst/>
              <a:rect l="l" t="t" r="r" b="b"/>
              <a:pathLst>
                <a:path w="545973" h="3048">
                  <a:moveTo>
                    <a:pt x="544449" y="3048"/>
                  </a:moveTo>
                  <a:lnTo>
                    <a:pt x="1524" y="3048"/>
                  </a:lnTo>
                  <a:cubicBezTo>
                    <a:pt x="635" y="3048"/>
                    <a:pt x="0" y="2286"/>
                    <a:pt x="0" y="1524"/>
                  </a:cubicBezTo>
                  <a:lnTo>
                    <a:pt x="762" y="0"/>
                  </a:lnTo>
                  <a:lnTo>
                    <a:pt x="544449" y="0"/>
                  </a:lnTo>
                  <a:cubicBezTo>
                    <a:pt x="545338" y="0"/>
                    <a:pt x="545973" y="762"/>
                    <a:pt x="545973" y="1524"/>
                  </a:cubicBezTo>
                  <a:lnTo>
                    <a:pt x="545211" y="3048"/>
                  </a:lnTo>
                  <a:close/>
                </a:path>
              </a:pathLst>
            </a:custGeom>
            <a:solidFill>
              <a:srgbClr val="000000"/>
            </a:solidFill>
          </p:spPr>
          <p:txBody>
            <a:bodyPr/>
            <a:lstStyle/>
            <a:p>
              <a:endParaRPr lang="en-GB"/>
            </a:p>
          </p:txBody>
        </p:sp>
        <p:sp>
          <p:nvSpPr>
            <p:cNvPr id="146" name="Freeform 146"/>
            <p:cNvSpPr/>
            <p:nvPr/>
          </p:nvSpPr>
          <p:spPr>
            <a:xfrm>
              <a:off x="1551432" y="1575816"/>
              <a:ext cx="402082" cy="3048"/>
            </a:xfrm>
            <a:custGeom>
              <a:avLst/>
              <a:gdLst/>
              <a:ahLst/>
              <a:cxnLst/>
              <a:rect l="l" t="t" r="r" b="b"/>
              <a:pathLst>
                <a:path w="402082" h="3048">
                  <a:moveTo>
                    <a:pt x="400431" y="3048"/>
                  </a:moveTo>
                  <a:lnTo>
                    <a:pt x="1524" y="3048"/>
                  </a:lnTo>
                  <a:cubicBezTo>
                    <a:pt x="635" y="3048"/>
                    <a:pt x="0" y="2286"/>
                    <a:pt x="0" y="1524"/>
                  </a:cubicBezTo>
                  <a:lnTo>
                    <a:pt x="762" y="0"/>
                  </a:lnTo>
                  <a:lnTo>
                    <a:pt x="400558" y="0"/>
                  </a:lnTo>
                  <a:cubicBezTo>
                    <a:pt x="401447" y="0"/>
                    <a:pt x="402082" y="762"/>
                    <a:pt x="402082" y="1524"/>
                  </a:cubicBezTo>
                  <a:lnTo>
                    <a:pt x="401320" y="3048"/>
                  </a:lnTo>
                  <a:close/>
                </a:path>
              </a:pathLst>
            </a:custGeom>
            <a:solidFill>
              <a:srgbClr val="000000"/>
            </a:solidFill>
          </p:spPr>
          <p:txBody>
            <a:bodyPr/>
            <a:lstStyle/>
            <a:p>
              <a:endParaRPr lang="en-GB"/>
            </a:p>
          </p:txBody>
        </p:sp>
        <p:sp>
          <p:nvSpPr>
            <p:cNvPr id="147" name="Freeform 147"/>
            <p:cNvSpPr/>
            <p:nvPr/>
          </p:nvSpPr>
          <p:spPr>
            <a:xfrm>
              <a:off x="1258824" y="1575816"/>
              <a:ext cx="130810" cy="3048"/>
            </a:xfrm>
            <a:custGeom>
              <a:avLst/>
              <a:gdLst/>
              <a:ahLst/>
              <a:cxnLst/>
              <a:rect l="l" t="t" r="r" b="b"/>
              <a:pathLst>
                <a:path w="130810" h="3048">
                  <a:moveTo>
                    <a:pt x="129159" y="3048"/>
                  </a:moveTo>
                  <a:lnTo>
                    <a:pt x="1524" y="3048"/>
                  </a:lnTo>
                  <a:cubicBezTo>
                    <a:pt x="635" y="3048"/>
                    <a:pt x="0" y="2286"/>
                    <a:pt x="0" y="1524"/>
                  </a:cubicBezTo>
                  <a:lnTo>
                    <a:pt x="762" y="0"/>
                  </a:lnTo>
                  <a:lnTo>
                    <a:pt x="129286" y="0"/>
                  </a:lnTo>
                  <a:cubicBezTo>
                    <a:pt x="130175" y="0"/>
                    <a:pt x="130810" y="762"/>
                    <a:pt x="130810" y="1524"/>
                  </a:cubicBezTo>
                  <a:lnTo>
                    <a:pt x="130048" y="3048"/>
                  </a:lnTo>
                  <a:close/>
                </a:path>
              </a:pathLst>
            </a:custGeom>
            <a:solidFill>
              <a:srgbClr val="000000"/>
            </a:solidFill>
          </p:spPr>
          <p:txBody>
            <a:bodyPr/>
            <a:lstStyle/>
            <a:p>
              <a:endParaRPr lang="en-GB"/>
            </a:p>
          </p:txBody>
        </p:sp>
        <p:sp>
          <p:nvSpPr>
            <p:cNvPr id="148" name="Freeform 148"/>
            <p:cNvSpPr/>
            <p:nvPr/>
          </p:nvSpPr>
          <p:spPr>
            <a:xfrm>
              <a:off x="889635" y="1575816"/>
              <a:ext cx="227076" cy="3048"/>
            </a:xfrm>
            <a:custGeom>
              <a:avLst/>
              <a:gdLst/>
              <a:ahLst/>
              <a:cxnLst/>
              <a:rect l="l" t="t" r="r" b="b"/>
              <a:pathLst>
                <a:path w="227076" h="3048">
                  <a:moveTo>
                    <a:pt x="225552" y="3048"/>
                  </a:moveTo>
                  <a:lnTo>
                    <a:pt x="1524" y="3048"/>
                  </a:lnTo>
                  <a:cubicBezTo>
                    <a:pt x="635" y="3048"/>
                    <a:pt x="0" y="2286"/>
                    <a:pt x="0" y="1524"/>
                  </a:cubicBezTo>
                  <a:lnTo>
                    <a:pt x="762" y="0"/>
                  </a:lnTo>
                  <a:lnTo>
                    <a:pt x="225552" y="0"/>
                  </a:lnTo>
                  <a:cubicBezTo>
                    <a:pt x="226441" y="0"/>
                    <a:pt x="227076" y="762"/>
                    <a:pt x="227076" y="1524"/>
                  </a:cubicBezTo>
                  <a:lnTo>
                    <a:pt x="226314" y="3048"/>
                  </a:lnTo>
                  <a:close/>
                </a:path>
              </a:pathLst>
            </a:custGeom>
            <a:solidFill>
              <a:srgbClr val="000000"/>
            </a:solidFill>
          </p:spPr>
          <p:txBody>
            <a:bodyPr/>
            <a:lstStyle/>
            <a:p>
              <a:endParaRPr lang="en-GB"/>
            </a:p>
          </p:txBody>
        </p:sp>
        <p:sp>
          <p:nvSpPr>
            <p:cNvPr id="149" name="Freeform 149"/>
            <p:cNvSpPr/>
            <p:nvPr/>
          </p:nvSpPr>
          <p:spPr>
            <a:xfrm>
              <a:off x="678561" y="1575816"/>
              <a:ext cx="159766" cy="3048"/>
            </a:xfrm>
            <a:custGeom>
              <a:avLst/>
              <a:gdLst/>
              <a:ahLst/>
              <a:cxnLst/>
              <a:rect l="l" t="t" r="r" b="b"/>
              <a:pathLst>
                <a:path w="159766" h="3048">
                  <a:moveTo>
                    <a:pt x="158115" y="3048"/>
                  </a:moveTo>
                  <a:lnTo>
                    <a:pt x="1524" y="3048"/>
                  </a:lnTo>
                  <a:cubicBezTo>
                    <a:pt x="635" y="3048"/>
                    <a:pt x="0" y="2286"/>
                    <a:pt x="0" y="1524"/>
                  </a:cubicBezTo>
                  <a:lnTo>
                    <a:pt x="762" y="0"/>
                  </a:lnTo>
                  <a:lnTo>
                    <a:pt x="158242" y="0"/>
                  </a:lnTo>
                  <a:cubicBezTo>
                    <a:pt x="159131" y="0"/>
                    <a:pt x="159766" y="762"/>
                    <a:pt x="159766" y="1524"/>
                  </a:cubicBezTo>
                  <a:lnTo>
                    <a:pt x="159004" y="3048"/>
                  </a:lnTo>
                  <a:close/>
                </a:path>
              </a:pathLst>
            </a:custGeom>
            <a:solidFill>
              <a:srgbClr val="000000"/>
            </a:solidFill>
          </p:spPr>
          <p:txBody>
            <a:bodyPr/>
            <a:lstStyle/>
            <a:p>
              <a:endParaRPr lang="en-GB"/>
            </a:p>
          </p:txBody>
        </p:sp>
        <p:sp>
          <p:nvSpPr>
            <p:cNvPr id="150" name="Freeform 150"/>
            <p:cNvSpPr/>
            <p:nvPr/>
          </p:nvSpPr>
          <p:spPr>
            <a:xfrm>
              <a:off x="63627" y="1575816"/>
              <a:ext cx="501396" cy="3048"/>
            </a:xfrm>
            <a:custGeom>
              <a:avLst/>
              <a:gdLst/>
              <a:ahLst/>
              <a:cxnLst/>
              <a:rect l="l" t="t" r="r" b="b"/>
              <a:pathLst>
                <a:path w="501396" h="3048">
                  <a:moveTo>
                    <a:pt x="499872" y="3048"/>
                  </a:moveTo>
                  <a:lnTo>
                    <a:pt x="1524" y="3048"/>
                  </a:lnTo>
                  <a:cubicBezTo>
                    <a:pt x="635" y="3048"/>
                    <a:pt x="0" y="2286"/>
                    <a:pt x="0" y="1524"/>
                  </a:cubicBezTo>
                  <a:lnTo>
                    <a:pt x="762" y="0"/>
                  </a:lnTo>
                  <a:lnTo>
                    <a:pt x="499872" y="0"/>
                  </a:lnTo>
                  <a:cubicBezTo>
                    <a:pt x="500761" y="0"/>
                    <a:pt x="501396" y="762"/>
                    <a:pt x="501396" y="1524"/>
                  </a:cubicBezTo>
                  <a:lnTo>
                    <a:pt x="500634" y="3048"/>
                  </a:lnTo>
                  <a:close/>
                </a:path>
              </a:pathLst>
            </a:custGeom>
            <a:solidFill>
              <a:srgbClr val="000000"/>
            </a:solidFill>
          </p:spPr>
          <p:txBody>
            <a:bodyPr/>
            <a:lstStyle/>
            <a:p>
              <a:endParaRPr lang="en-GB"/>
            </a:p>
          </p:txBody>
        </p:sp>
        <p:sp>
          <p:nvSpPr>
            <p:cNvPr id="151" name="Freeform 151"/>
            <p:cNvSpPr/>
            <p:nvPr/>
          </p:nvSpPr>
          <p:spPr>
            <a:xfrm>
              <a:off x="1516380" y="1629918"/>
              <a:ext cx="437134" cy="3048"/>
            </a:xfrm>
            <a:custGeom>
              <a:avLst/>
              <a:gdLst/>
              <a:ahLst/>
              <a:cxnLst/>
              <a:rect l="l" t="t" r="r" b="b"/>
              <a:pathLst>
                <a:path w="437134" h="3048">
                  <a:moveTo>
                    <a:pt x="435483" y="3048"/>
                  </a:moveTo>
                  <a:lnTo>
                    <a:pt x="1524" y="3048"/>
                  </a:lnTo>
                  <a:cubicBezTo>
                    <a:pt x="635" y="3048"/>
                    <a:pt x="0" y="2286"/>
                    <a:pt x="0" y="1524"/>
                  </a:cubicBezTo>
                  <a:lnTo>
                    <a:pt x="762" y="0"/>
                  </a:lnTo>
                  <a:lnTo>
                    <a:pt x="435610" y="0"/>
                  </a:lnTo>
                  <a:cubicBezTo>
                    <a:pt x="436499" y="0"/>
                    <a:pt x="437134" y="762"/>
                    <a:pt x="437134" y="1524"/>
                  </a:cubicBezTo>
                  <a:lnTo>
                    <a:pt x="436372" y="3048"/>
                  </a:lnTo>
                  <a:close/>
                </a:path>
              </a:pathLst>
            </a:custGeom>
            <a:solidFill>
              <a:srgbClr val="000000"/>
            </a:solidFill>
          </p:spPr>
          <p:txBody>
            <a:bodyPr/>
            <a:lstStyle/>
            <a:p>
              <a:endParaRPr lang="en-GB"/>
            </a:p>
          </p:txBody>
        </p:sp>
        <p:sp>
          <p:nvSpPr>
            <p:cNvPr id="152" name="Freeform 152"/>
            <p:cNvSpPr/>
            <p:nvPr/>
          </p:nvSpPr>
          <p:spPr>
            <a:xfrm>
              <a:off x="1266825" y="1629918"/>
              <a:ext cx="101854" cy="3048"/>
            </a:xfrm>
            <a:custGeom>
              <a:avLst/>
              <a:gdLst/>
              <a:ahLst/>
              <a:cxnLst/>
              <a:rect l="l" t="t" r="r" b="b"/>
              <a:pathLst>
                <a:path w="101854" h="3048">
                  <a:moveTo>
                    <a:pt x="100203" y="3048"/>
                  </a:moveTo>
                  <a:lnTo>
                    <a:pt x="1524" y="3048"/>
                  </a:lnTo>
                  <a:cubicBezTo>
                    <a:pt x="635" y="3048"/>
                    <a:pt x="0" y="2286"/>
                    <a:pt x="0" y="1524"/>
                  </a:cubicBezTo>
                  <a:lnTo>
                    <a:pt x="762" y="0"/>
                  </a:lnTo>
                  <a:lnTo>
                    <a:pt x="100330" y="0"/>
                  </a:lnTo>
                  <a:cubicBezTo>
                    <a:pt x="101219" y="0"/>
                    <a:pt x="101854" y="762"/>
                    <a:pt x="101854" y="1524"/>
                  </a:cubicBezTo>
                  <a:lnTo>
                    <a:pt x="101092" y="3048"/>
                  </a:lnTo>
                  <a:close/>
                </a:path>
              </a:pathLst>
            </a:custGeom>
            <a:solidFill>
              <a:srgbClr val="000000"/>
            </a:solidFill>
          </p:spPr>
          <p:txBody>
            <a:bodyPr/>
            <a:lstStyle/>
            <a:p>
              <a:endParaRPr lang="en-GB"/>
            </a:p>
          </p:txBody>
        </p:sp>
        <p:sp>
          <p:nvSpPr>
            <p:cNvPr id="153" name="Freeform 153"/>
            <p:cNvSpPr/>
            <p:nvPr/>
          </p:nvSpPr>
          <p:spPr>
            <a:xfrm>
              <a:off x="837057" y="1629918"/>
              <a:ext cx="267081" cy="3048"/>
            </a:xfrm>
            <a:custGeom>
              <a:avLst/>
              <a:gdLst/>
              <a:ahLst/>
              <a:cxnLst/>
              <a:rect l="l" t="t" r="r" b="b"/>
              <a:pathLst>
                <a:path w="267081" h="3048">
                  <a:moveTo>
                    <a:pt x="265557" y="3048"/>
                  </a:moveTo>
                  <a:lnTo>
                    <a:pt x="1524" y="3048"/>
                  </a:lnTo>
                  <a:cubicBezTo>
                    <a:pt x="635" y="3048"/>
                    <a:pt x="0" y="2286"/>
                    <a:pt x="0" y="1524"/>
                  </a:cubicBezTo>
                  <a:lnTo>
                    <a:pt x="762" y="0"/>
                  </a:lnTo>
                  <a:lnTo>
                    <a:pt x="265557" y="0"/>
                  </a:lnTo>
                  <a:cubicBezTo>
                    <a:pt x="266446" y="0"/>
                    <a:pt x="267081" y="762"/>
                    <a:pt x="267081" y="1524"/>
                  </a:cubicBezTo>
                  <a:lnTo>
                    <a:pt x="266319" y="3048"/>
                  </a:lnTo>
                  <a:close/>
                </a:path>
              </a:pathLst>
            </a:custGeom>
            <a:solidFill>
              <a:srgbClr val="000000"/>
            </a:solidFill>
          </p:spPr>
          <p:txBody>
            <a:bodyPr/>
            <a:lstStyle/>
            <a:p>
              <a:endParaRPr lang="en-GB"/>
            </a:p>
          </p:txBody>
        </p:sp>
        <p:sp>
          <p:nvSpPr>
            <p:cNvPr id="154" name="Freeform 154"/>
            <p:cNvSpPr/>
            <p:nvPr/>
          </p:nvSpPr>
          <p:spPr>
            <a:xfrm>
              <a:off x="611886" y="1629918"/>
              <a:ext cx="206121" cy="3048"/>
            </a:xfrm>
            <a:custGeom>
              <a:avLst/>
              <a:gdLst/>
              <a:ahLst/>
              <a:cxnLst/>
              <a:rect l="l" t="t" r="r" b="b"/>
              <a:pathLst>
                <a:path w="206121" h="3048">
                  <a:moveTo>
                    <a:pt x="204597" y="3048"/>
                  </a:moveTo>
                  <a:lnTo>
                    <a:pt x="1524" y="3048"/>
                  </a:lnTo>
                  <a:cubicBezTo>
                    <a:pt x="635" y="3048"/>
                    <a:pt x="0" y="2286"/>
                    <a:pt x="0" y="1524"/>
                  </a:cubicBezTo>
                  <a:lnTo>
                    <a:pt x="762" y="0"/>
                  </a:lnTo>
                  <a:lnTo>
                    <a:pt x="204597" y="0"/>
                  </a:lnTo>
                  <a:cubicBezTo>
                    <a:pt x="205486" y="0"/>
                    <a:pt x="206121" y="762"/>
                    <a:pt x="206121" y="1524"/>
                  </a:cubicBezTo>
                  <a:lnTo>
                    <a:pt x="205359" y="3048"/>
                  </a:lnTo>
                  <a:close/>
                </a:path>
              </a:pathLst>
            </a:custGeom>
            <a:solidFill>
              <a:srgbClr val="000000"/>
            </a:solidFill>
          </p:spPr>
          <p:txBody>
            <a:bodyPr/>
            <a:lstStyle/>
            <a:p>
              <a:endParaRPr lang="en-GB"/>
            </a:p>
          </p:txBody>
        </p:sp>
        <p:sp>
          <p:nvSpPr>
            <p:cNvPr id="155" name="Freeform 155"/>
            <p:cNvSpPr/>
            <p:nvPr/>
          </p:nvSpPr>
          <p:spPr>
            <a:xfrm>
              <a:off x="63627" y="1629918"/>
              <a:ext cx="452247" cy="3048"/>
            </a:xfrm>
            <a:custGeom>
              <a:avLst/>
              <a:gdLst/>
              <a:ahLst/>
              <a:cxnLst/>
              <a:rect l="l" t="t" r="r" b="b"/>
              <a:pathLst>
                <a:path w="452247" h="3048">
                  <a:moveTo>
                    <a:pt x="450723" y="3048"/>
                  </a:moveTo>
                  <a:lnTo>
                    <a:pt x="1524" y="3048"/>
                  </a:lnTo>
                  <a:cubicBezTo>
                    <a:pt x="635" y="3048"/>
                    <a:pt x="0" y="2286"/>
                    <a:pt x="0" y="1524"/>
                  </a:cubicBezTo>
                  <a:lnTo>
                    <a:pt x="762" y="0"/>
                  </a:lnTo>
                  <a:lnTo>
                    <a:pt x="450723" y="0"/>
                  </a:lnTo>
                  <a:cubicBezTo>
                    <a:pt x="451612" y="0"/>
                    <a:pt x="452247" y="762"/>
                    <a:pt x="452247" y="1524"/>
                  </a:cubicBezTo>
                  <a:lnTo>
                    <a:pt x="451485" y="3048"/>
                  </a:lnTo>
                  <a:close/>
                </a:path>
              </a:pathLst>
            </a:custGeom>
            <a:solidFill>
              <a:srgbClr val="000000"/>
            </a:solidFill>
          </p:spPr>
          <p:txBody>
            <a:bodyPr/>
            <a:lstStyle/>
            <a:p>
              <a:endParaRPr lang="en-GB"/>
            </a:p>
          </p:txBody>
        </p:sp>
      </p:grpSp>
      <p:sp>
        <p:nvSpPr>
          <p:cNvPr id="156" name="Freeform 156"/>
          <p:cNvSpPr/>
          <p:nvPr/>
        </p:nvSpPr>
        <p:spPr>
          <a:xfrm>
            <a:off x="23585529" y="12364422"/>
            <a:ext cx="1036539" cy="1225753"/>
          </a:xfrm>
          <a:custGeom>
            <a:avLst/>
            <a:gdLst/>
            <a:ahLst/>
            <a:cxnLst/>
            <a:rect l="l" t="t" r="r" b="b"/>
            <a:pathLst>
              <a:path w="1036539" h="1225753">
                <a:moveTo>
                  <a:pt x="0" y="0"/>
                </a:moveTo>
                <a:lnTo>
                  <a:pt x="1036539" y="0"/>
                </a:lnTo>
                <a:lnTo>
                  <a:pt x="1036539" y="1225753"/>
                </a:lnTo>
                <a:lnTo>
                  <a:pt x="0" y="12257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7" name="Freeform 157"/>
          <p:cNvSpPr/>
          <p:nvPr/>
        </p:nvSpPr>
        <p:spPr>
          <a:xfrm>
            <a:off x="24693791" y="12808287"/>
            <a:ext cx="806882" cy="777030"/>
          </a:xfrm>
          <a:custGeom>
            <a:avLst/>
            <a:gdLst/>
            <a:ahLst/>
            <a:cxnLst/>
            <a:rect l="l" t="t" r="r" b="b"/>
            <a:pathLst>
              <a:path w="806882" h="777030">
                <a:moveTo>
                  <a:pt x="0" y="0"/>
                </a:moveTo>
                <a:lnTo>
                  <a:pt x="806882" y="0"/>
                </a:lnTo>
                <a:lnTo>
                  <a:pt x="806882" y="777030"/>
                </a:lnTo>
                <a:lnTo>
                  <a:pt x="0" y="777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158" name="Group 158"/>
          <p:cNvGrpSpPr>
            <a:grpSpLocks noChangeAspect="1"/>
          </p:cNvGrpSpPr>
          <p:nvPr/>
        </p:nvGrpSpPr>
        <p:grpSpPr>
          <a:xfrm>
            <a:off x="27146631" y="8001886"/>
            <a:ext cx="9144" cy="3007614"/>
            <a:chOff x="0" y="0"/>
            <a:chExt cx="9144" cy="3007614"/>
          </a:xfrm>
        </p:grpSpPr>
        <p:sp>
          <p:nvSpPr>
            <p:cNvPr id="159" name="Freeform 159"/>
            <p:cNvSpPr/>
            <p:nvPr/>
          </p:nvSpPr>
          <p:spPr>
            <a:xfrm>
              <a:off x="0" y="0"/>
              <a:ext cx="9144" cy="3007614"/>
            </a:xfrm>
            <a:custGeom>
              <a:avLst/>
              <a:gdLst/>
              <a:ahLst/>
              <a:cxnLst/>
              <a:rect l="l" t="t" r="r" b="b"/>
              <a:pathLst>
                <a:path w="9144" h="3007614">
                  <a:moveTo>
                    <a:pt x="9144" y="4572"/>
                  </a:moveTo>
                  <a:lnTo>
                    <a:pt x="9144" y="3003042"/>
                  </a:lnTo>
                  <a:cubicBezTo>
                    <a:pt x="9144" y="3005582"/>
                    <a:pt x="7112" y="3007614"/>
                    <a:pt x="4572" y="3007614"/>
                  </a:cubicBezTo>
                  <a:lnTo>
                    <a:pt x="0" y="3005582"/>
                  </a:lnTo>
                  <a:lnTo>
                    <a:pt x="0" y="4572"/>
                  </a:lnTo>
                  <a:cubicBezTo>
                    <a:pt x="0" y="2032"/>
                    <a:pt x="2032" y="0"/>
                    <a:pt x="4572" y="0"/>
                  </a:cubicBezTo>
                  <a:lnTo>
                    <a:pt x="9144" y="2032"/>
                  </a:lnTo>
                  <a:close/>
                </a:path>
              </a:pathLst>
            </a:custGeom>
            <a:solidFill>
              <a:srgbClr val="000000"/>
            </a:solidFill>
          </p:spPr>
          <p:txBody>
            <a:bodyPr/>
            <a:lstStyle/>
            <a:p>
              <a:endParaRPr lang="en-GB"/>
            </a:p>
          </p:txBody>
        </p:sp>
      </p:grpSp>
      <p:sp>
        <p:nvSpPr>
          <p:cNvPr id="160" name="Freeform 160"/>
          <p:cNvSpPr/>
          <p:nvPr/>
        </p:nvSpPr>
        <p:spPr>
          <a:xfrm>
            <a:off x="27046057" y="12234158"/>
            <a:ext cx="1164403" cy="1358703"/>
          </a:xfrm>
          <a:custGeom>
            <a:avLst/>
            <a:gdLst/>
            <a:ahLst/>
            <a:cxnLst/>
            <a:rect l="l" t="t" r="r" b="b"/>
            <a:pathLst>
              <a:path w="1164403" h="1358703">
                <a:moveTo>
                  <a:pt x="0" y="0"/>
                </a:moveTo>
                <a:lnTo>
                  <a:pt x="1164402" y="0"/>
                </a:lnTo>
                <a:lnTo>
                  <a:pt x="1164402" y="1358703"/>
                </a:lnTo>
                <a:lnTo>
                  <a:pt x="0" y="1358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161" name="Group 161"/>
          <p:cNvGrpSpPr>
            <a:grpSpLocks noChangeAspect="1"/>
          </p:cNvGrpSpPr>
          <p:nvPr/>
        </p:nvGrpSpPr>
        <p:grpSpPr>
          <a:xfrm>
            <a:off x="29427649" y="13111220"/>
            <a:ext cx="260509" cy="380914"/>
            <a:chOff x="0" y="0"/>
            <a:chExt cx="260515" cy="380911"/>
          </a:xfrm>
        </p:grpSpPr>
        <p:sp>
          <p:nvSpPr>
            <p:cNvPr id="162" name="Freeform 162"/>
            <p:cNvSpPr/>
            <p:nvPr/>
          </p:nvSpPr>
          <p:spPr>
            <a:xfrm>
              <a:off x="81280" y="141605"/>
              <a:ext cx="34290" cy="118618"/>
            </a:xfrm>
            <a:custGeom>
              <a:avLst/>
              <a:gdLst/>
              <a:ahLst/>
              <a:cxnLst/>
              <a:rect l="l" t="t" r="r" b="b"/>
              <a:pathLst>
                <a:path w="34290" h="118618">
                  <a:moveTo>
                    <a:pt x="9271" y="2413"/>
                  </a:moveTo>
                  <a:lnTo>
                    <a:pt x="28321" y="38227"/>
                  </a:lnTo>
                  <a:lnTo>
                    <a:pt x="28829" y="39624"/>
                  </a:lnTo>
                  <a:lnTo>
                    <a:pt x="34163" y="71247"/>
                  </a:lnTo>
                  <a:cubicBezTo>
                    <a:pt x="34290" y="71882"/>
                    <a:pt x="34290" y="72644"/>
                    <a:pt x="34036" y="73279"/>
                  </a:cubicBezTo>
                  <a:lnTo>
                    <a:pt x="21463" y="114808"/>
                  </a:lnTo>
                  <a:cubicBezTo>
                    <a:pt x="20701" y="117221"/>
                    <a:pt x="18161" y="118618"/>
                    <a:pt x="15748" y="117856"/>
                  </a:cubicBezTo>
                  <a:lnTo>
                    <a:pt x="11938" y="114554"/>
                  </a:lnTo>
                  <a:lnTo>
                    <a:pt x="25273" y="70612"/>
                  </a:lnTo>
                  <a:lnTo>
                    <a:pt x="29591" y="71882"/>
                  </a:lnTo>
                  <a:lnTo>
                    <a:pt x="25146" y="72644"/>
                  </a:lnTo>
                  <a:lnTo>
                    <a:pt x="19812" y="41021"/>
                  </a:lnTo>
                  <a:lnTo>
                    <a:pt x="24257" y="40259"/>
                  </a:lnTo>
                  <a:lnTo>
                    <a:pt x="20193" y="42418"/>
                  </a:lnTo>
                  <a:lnTo>
                    <a:pt x="1143" y="6604"/>
                  </a:lnTo>
                  <a:cubicBezTo>
                    <a:pt x="0" y="4318"/>
                    <a:pt x="762" y="1651"/>
                    <a:pt x="3048" y="381"/>
                  </a:cubicBezTo>
                  <a:lnTo>
                    <a:pt x="8001" y="0"/>
                  </a:lnTo>
                  <a:close/>
                </a:path>
              </a:pathLst>
            </a:custGeom>
            <a:solidFill>
              <a:srgbClr val="000000"/>
            </a:solidFill>
          </p:spPr>
          <p:txBody>
            <a:bodyPr/>
            <a:lstStyle/>
            <a:p>
              <a:endParaRPr lang="en-GB"/>
            </a:p>
          </p:txBody>
        </p:sp>
        <p:sp>
          <p:nvSpPr>
            <p:cNvPr id="163" name="Freeform 163"/>
            <p:cNvSpPr/>
            <p:nvPr/>
          </p:nvSpPr>
          <p:spPr>
            <a:xfrm>
              <a:off x="63500" y="210693"/>
              <a:ext cx="53340" cy="106807"/>
            </a:xfrm>
            <a:custGeom>
              <a:avLst/>
              <a:gdLst/>
              <a:ahLst/>
              <a:cxnLst/>
              <a:rect l="l" t="t" r="r" b="b"/>
              <a:pathLst>
                <a:path w="53340" h="106807">
                  <a:moveTo>
                    <a:pt x="36195" y="889"/>
                  </a:moveTo>
                  <a:lnTo>
                    <a:pt x="49911" y="5080"/>
                  </a:lnTo>
                  <a:lnTo>
                    <a:pt x="52324" y="6477"/>
                  </a:lnTo>
                  <a:lnTo>
                    <a:pt x="53340" y="10414"/>
                  </a:lnTo>
                  <a:lnTo>
                    <a:pt x="17526" y="76327"/>
                  </a:lnTo>
                  <a:lnTo>
                    <a:pt x="13462" y="74168"/>
                  </a:lnTo>
                  <a:lnTo>
                    <a:pt x="17780" y="75565"/>
                  </a:lnTo>
                  <a:lnTo>
                    <a:pt x="9398" y="102997"/>
                  </a:lnTo>
                  <a:cubicBezTo>
                    <a:pt x="8636" y="105410"/>
                    <a:pt x="6096" y="106807"/>
                    <a:pt x="3683" y="106045"/>
                  </a:cubicBezTo>
                  <a:lnTo>
                    <a:pt x="0" y="102743"/>
                  </a:lnTo>
                  <a:lnTo>
                    <a:pt x="9144" y="72898"/>
                  </a:lnTo>
                  <a:lnTo>
                    <a:pt x="9525" y="72009"/>
                  </a:lnTo>
                  <a:lnTo>
                    <a:pt x="44577" y="7239"/>
                  </a:lnTo>
                  <a:lnTo>
                    <a:pt x="48641" y="9398"/>
                  </a:lnTo>
                  <a:lnTo>
                    <a:pt x="47244" y="13716"/>
                  </a:lnTo>
                  <a:lnTo>
                    <a:pt x="33528" y="9525"/>
                  </a:lnTo>
                  <a:lnTo>
                    <a:pt x="29718" y="6223"/>
                  </a:lnTo>
                  <a:lnTo>
                    <a:pt x="33782" y="0"/>
                  </a:lnTo>
                  <a:close/>
                </a:path>
              </a:pathLst>
            </a:custGeom>
            <a:solidFill>
              <a:srgbClr val="000000"/>
            </a:solidFill>
          </p:spPr>
          <p:txBody>
            <a:bodyPr/>
            <a:lstStyle/>
            <a:p>
              <a:endParaRPr lang="en-GB"/>
            </a:p>
          </p:txBody>
        </p:sp>
        <p:sp>
          <p:nvSpPr>
            <p:cNvPr id="164" name="Freeform 164"/>
            <p:cNvSpPr/>
            <p:nvPr/>
          </p:nvSpPr>
          <p:spPr>
            <a:xfrm>
              <a:off x="81407" y="64008"/>
              <a:ext cx="115570" cy="95377"/>
            </a:xfrm>
            <a:custGeom>
              <a:avLst/>
              <a:gdLst/>
              <a:ahLst/>
              <a:cxnLst/>
              <a:rect l="l" t="t" r="r" b="b"/>
              <a:pathLst>
                <a:path w="115570" h="95377">
                  <a:moveTo>
                    <a:pt x="114808" y="0"/>
                  </a:moveTo>
                  <a:lnTo>
                    <a:pt x="102616" y="2286"/>
                  </a:lnTo>
                  <a:lnTo>
                    <a:pt x="101346" y="2667"/>
                  </a:lnTo>
                  <a:lnTo>
                    <a:pt x="83058" y="12192"/>
                  </a:lnTo>
                  <a:cubicBezTo>
                    <a:pt x="81534" y="12954"/>
                    <a:pt x="80518" y="14605"/>
                    <a:pt x="80645" y="16383"/>
                  </a:cubicBezTo>
                  <a:lnTo>
                    <a:pt x="81661" y="58928"/>
                  </a:lnTo>
                  <a:lnTo>
                    <a:pt x="48387" y="76962"/>
                  </a:lnTo>
                  <a:lnTo>
                    <a:pt x="32131" y="85598"/>
                  </a:lnTo>
                  <a:lnTo>
                    <a:pt x="20193" y="82042"/>
                  </a:lnTo>
                  <a:lnTo>
                    <a:pt x="4064" y="77089"/>
                  </a:lnTo>
                  <a:lnTo>
                    <a:pt x="762" y="80899"/>
                  </a:lnTo>
                  <a:cubicBezTo>
                    <a:pt x="0" y="83312"/>
                    <a:pt x="1397" y="85852"/>
                    <a:pt x="3810" y="86614"/>
                  </a:cubicBezTo>
                  <a:lnTo>
                    <a:pt x="32385" y="95377"/>
                  </a:lnTo>
                  <a:lnTo>
                    <a:pt x="34671" y="94742"/>
                  </a:lnTo>
                  <a:lnTo>
                    <a:pt x="52578" y="85217"/>
                  </a:lnTo>
                  <a:lnTo>
                    <a:pt x="88392" y="65786"/>
                  </a:lnTo>
                  <a:cubicBezTo>
                    <a:pt x="89916" y="65024"/>
                    <a:pt x="90805" y="63373"/>
                    <a:pt x="90805" y="61595"/>
                  </a:cubicBezTo>
                  <a:lnTo>
                    <a:pt x="89789" y="19050"/>
                  </a:lnTo>
                  <a:lnTo>
                    <a:pt x="104902" y="11176"/>
                  </a:lnTo>
                  <a:lnTo>
                    <a:pt x="115570" y="9144"/>
                  </a:lnTo>
                  <a:lnTo>
                    <a:pt x="115570" y="254"/>
                  </a:lnTo>
                  <a:lnTo>
                    <a:pt x="114681" y="0"/>
                  </a:lnTo>
                  <a:close/>
                </a:path>
              </a:pathLst>
            </a:custGeom>
            <a:solidFill>
              <a:srgbClr val="000000"/>
            </a:solidFill>
          </p:spPr>
          <p:txBody>
            <a:bodyPr/>
            <a:lstStyle/>
            <a:p>
              <a:endParaRPr lang="en-GB"/>
            </a:p>
          </p:txBody>
        </p:sp>
      </p:grpSp>
      <p:sp>
        <p:nvSpPr>
          <p:cNvPr id="165" name="Freeform 165"/>
          <p:cNvSpPr/>
          <p:nvPr/>
        </p:nvSpPr>
        <p:spPr>
          <a:xfrm>
            <a:off x="8115300" y="10999213"/>
            <a:ext cx="1968246" cy="2506980"/>
          </a:xfrm>
          <a:custGeom>
            <a:avLst/>
            <a:gdLst/>
            <a:ahLst/>
            <a:cxnLst/>
            <a:rect l="l" t="t" r="r" b="b"/>
            <a:pathLst>
              <a:path w="1968246" h="2506980">
                <a:moveTo>
                  <a:pt x="0" y="0"/>
                </a:moveTo>
                <a:lnTo>
                  <a:pt x="1968246" y="0"/>
                </a:lnTo>
                <a:lnTo>
                  <a:pt x="1968246" y="2506980"/>
                </a:lnTo>
                <a:lnTo>
                  <a:pt x="0" y="2506980"/>
                </a:lnTo>
                <a:lnTo>
                  <a:pt x="0" y="0"/>
                </a:lnTo>
                <a:close/>
              </a:path>
            </a:pathLst>
          </a:custGeom>
          <a:blipFill>
            <a:blip r:embed="rId13"/>
            <a:stretch>
              <a:fillRect/>
            </a:stretch>
          </a:blipFill>
        </p:spPr>
        <p:txBody>
          <a:bodyPr/>
          <a:lstStyle/>
          <a:p>
            <a:endParaRPr lang="en-GB"/>
          </a:p>
        </p:txBody>
      </p:sp>
      <p:sp>
        <p:nvSpPr>
          <p:cNvPr id="166" name="Freeform 166"/>
          <p:cNvSpPr/>
          <p:nvPr/>
        </p:nvSpPr>
        <p:spPr>
          <a:xfrm>
            <a:off x="8047072" y="10506904"/>
            <a:ext cx="2104387" cy="3067364"/>
          </a:xfrm>
          <a:custGeom>
            <a:avLst/>
            <a:gdLst/>
            <a:ahLst/>
            <a:cxnLst/>
            <a:rect l="l" t="t" r="r" b="b"/>
            <a:pathLst>
              <a:path w="2104387" h="3067364">
                <a:moveTo>
                  <a:pt x="0" y="0"/>
                </a:moveTo>
                <a:lnTo>
                  <a:pt x="2104387" y="0"/>
                </a:lnTo>
                <a:lnTo>
                  <a:pt x="2104387" y="3067364"/>
                </a:lnTo>
                <a:lnTo>
                  <a:pt x="0" y="306736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67" name="Freeform 167"/>
          <p:cNvSpPr/>
          <p:nvPr/>
        </p:nvSpPr>
        <p:spPr>
          <a:xfrm>
            <a:off x="28654915" y="10501513"/>
            <a:ext cx="1033243" cy="3088757"/>
          </a:xfrm>
          <a:custGeom>
            <a:avLst/>
            <a:gdLst/>
            <a:ahLst/>
            <a:cxnLst/>
            <a:rect l="l" t="t" r="r" b="b"/>
            <a:pathLst>
              <a:path w="1033243" h="3088757">
                <a:moveTo>
                  <a:pt x="0" y="0"/>
                </a:moveTo>
                <a:lnTo>
                  <a:pt x="1033243" y="0"/>
                </a:lnTo>
                <a:lnTo>
                  <a:pt x="1033243" y="3088757"/>
                </a:lnTo>
                <a:lnTo>
                  <a:pt x="0" y="308875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sp>
        <p:nvSpPr>
          <p:cNvPr id="168" name="Freeform 168"/>
          <p:cNvSpPr/>
          <p:nvPr/>
        </p:nvSpPr>
        <p:spPr>
          <a:xfrm>
            <a:off x="28723209" y="11015215"/>
            <a:ext cx="901446" cy="2506980"/>
          </a:xfrm>
          <a:custGeom>
            <a:avLst/>
            <a:gdLst/>
            <a:ahLst/>
            <a:cxnLst/>
            <a:rect l="l" t="t" r="r" b="b"/>
            <a:pathLst>
              <a:path w="901446" h="2506980">
                <a:moveTo>
                  <a:pt x="0" y="0"/>
                </a:moveTo>
                <a:lnTo>
                  <a:pt x="901446" y="0"/>
                </a:lnTo>
                <a:lnTo>
                  <a:pt x="901446" y="2506980"/>
                </a:lnTo>
                <a:lnTo>
                  <a:pt x="0" y="2506980"/>
                </a:lnTo>
                <a:lnTo>
                  <a:pt x="0" y="0"/>
                </a:lnTo>
                <a:close/>
              </a:path>
            </a:pathLst>
          </a:custGeom>
          <a:blipFill>
            <a:blip r:embed="rId18"/>
            <a:stretch>
              <a:fillRect r="-42"/>
            </a:stretch>
          </a:blipFill>
        </p:spPr>
        <p:txBody>
          <a:bodyPr/>
          <a:lstStyle/>
          <a:p>
            <a:endParaRPr lang="en-GB"/>
          </a:p>
        </p:txBody>
      </p:sp>
      <p:sp>
        <p:nvSpPr>
          <p:cNvPr id="169" name="Freeform 169"/>
          <p:cNvSpPr/>
          <p:nvPr/>
        </p:nvSpPr>
        <p:spPr>
          <a:xfrm>
            <a:off x="429892" y="401831"/>
            <a:ext cx="29277307" cy="20632798"/>
          </a:xfrm>
          <a:custGeom>
            <a:avLst/>
            <a:gdLst/>
            <a:ahLst/>
            <a:cxnLst/>
            <a:rect l="l" t="t" r="r" b="b"/>
            <a:pathLst>
              <a:path w="29277307" h="20632798">
                <a:moveTo>
                  <a:pt x="0" y="0"/>
                </a:moveTo>
                <a:lnTo>
                  <a:pt x="29277307" y="0"/>
                </a:lnTo>
                <a:lnTo>
                  <a:pt x="29277307" y="20632798"/>
                </a:lnTo>
                <a:lnTo>
                  <a:pt x="0" y="2063279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170" name="TextBox 170"/>
          <p:cNvSpPr txBox="1"/>
          <p:nvPr/>
        </p:nvSpPr>
        <p:spPr>
          <a:xfrm>
            <a:off x="10307574" y="12953248"/>
            <a:ext cx="34690" cy="4410"/>
          </a:xfrm>
          <a:prstGeom prst="rect">
            <a:avLst/>
          </a:prstGeom>
        </p:spPr>
        <p:txBody>
          <a:bodyPr lIns="0" tIns="0" rIns="0" bIns="0" rtlCol="0" anchor="t">
            <a:spAutoFit/>
          </a:bodyPr>
          <a:lstStyle/>
          <a:p>
            <a:pPr algn="l">
              <a:lnSpc>
                <a:spcPts val="40"/>
              </a:lnSpc>
            </a:pPr>
            <a:r>
              <a:rPr lang="en-US" sz="100" spc="0">
                <a:solidFill>
                  <a:srgbClr val="000000"/>
                </a:solidFill>
                <a:latin typeface="IBM Plex Sans"/>
                <a:ea typeface="IBM Plex Sans"/>
                <a:cs typeface="IBM Plex Sans"/>
                <a:sym typeface="IBM Plex Sans"/>
              </a:rPr>
              <a:t>Smartblocks.co.uk ©</a:t>
            </a:r>
          </a:p>
        </p:txBody>
      </p:sp>
      <p:sp>
        <p:nvSpPr>
          <p:cNvPr id="171" name="TextBox 171"/>
          <p:cNvSpPr txBox="1"/>
          <p:nvPr/>
        </p:nvSpPr>
        <p:spPr>
          <a:xfrm>
            <a:off x="23401782" y="11084509"/>
            <a:ext cx="4373613" cy="421015"/>
          </a:xfrm>
          <a:prstGeom prst="rect">
            <a:avLst/>
          </a:prstGeom>
        </p:spPr>
        <p:txBody>
          <a:bodyPr lIns="0" tIns="0" rIns="0" bIns="0" rtlCol="0" anchor="t">
            <a:spAutoFit/>
          </a:bodyPr>
          <a:lstStyle/>
          <a:p>
            <a:pPr algn="l">
              <a:lnSpc>
                <a:spcPts val="3297"/>
              </a:lnSpc>
            </a:pPr>
            <a:r>
              <a:rPr lang="en-US" sz="2355">
                <a:solidFill>
                  <a:srgbClr val="000000"/>
                </a:solidFill>
                <a:latin typeface="Comic Sans Italics"/>
                <a:ea typeface="Comic Sans Italics"/>
                <a:cs typeface="Comic Sans Italics"/>
                <a:sym typeface="Comic Sans Italics"/>
              </a:rPr>
              <a:t>Shinfield Community Church</a:t>
            </a:r>
          </a:p>
        </p:txBody>
      </p:sp>
      <p:sp>
        <p:nvSpPr>
          <p:cNvPr id="172" name="TextBox 172"/>
          <p:cNvSpPr txBox="1"/>
          <p:nvPr/>
        </p:nvSpPr>
        <p:spPr>
          <a:xfrm>
            <a:off x="19377660" y="20054383"/>
            <a:ext cx="2408520"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SCALE BAR 1 : 50 @ A1</a:t>
            </a:r>
          </a:p>
        </p:txBody>
      </p:sp>
      <p:sp>
        <p:nvSpPr>
          <p:cNvPr id="173" name="TextBox 173"/>
          <p:cNvSpPr txBox="1"/>
          <p:nvPr/>
        </p:nvSpPr>
        <p:spPr>
          <a:xfrm>
            <a:off x="19368135" y="20435764"/>
            <a:ext cx="128330"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0</a:t>
            </a:r>
          </a:p>
        </p:txBody>
      </p:sp>
      <p:sp>
        <p:nvSpPr>
          <p:cNvPr id="174" name="TextBox 174"/>
          <p:cNvSpPr txBox="1"/>
          <p:nvPr/>
        </p:nvSpPr>
        <p:spPr>
          <a:xfrm>
            <a:off x="19988403" y="20435764"/>
            <a:ext cx="320735"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1m</a:t>
            </a:r>
          </a:p>
        </p:txBody>
      </p:sp>
      <p:sp>
        <p:nvSpPr>
          <p:cNvPr id="175" name="TextBox 175"/>
          <p:cNvSpPr txBox="1"/>
          <p:nvPr/>
        </p:nvSpPr>
        <p:spPr>
          <a:xfrm>
            <a:off x="22866858" y="20528728"/>
            <a:ext cx="320735" cy="264843"/>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5m</a:t>
            </a:r>
          </a:p>
        </p:txBody>
      </p:sp>
      <p:sp>
        <p:nvSpPr>
          <p:cNvPr id="176" name="TextBox 176"/>
          <p:cNvSpPr txBox="1"/>
          <p:nvPr/>
        </p:nvSpPr>
        <p:spPr>
          <a:xfrm>
            <a:off x="26342330" y="20531014"/>
            <a:ext cx="449075" cy="264843"/>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10m</a:t>
            </a:r>
          </a:p>
        </p:txBody>
      </p:sp>
      <p:sp>
        <p:nvSpPr>
          <p:cNvPr id="177" name="TextBox 177"/>
          <p:cNvSpPr txBox="1"/>
          <p:nvPr/>
        </p:nvSpPr>
        <p:spPr>
          <a:xfrm>
            <a:off x="27857958" y="18756963"/>
            <a:ext cx="491871" cy="687924"/>
          </a:xfrm>
          <a:prstGeom prst="rect">
            <a:avLst/>
          </a:prstGeom>
        </p:spPr>
        <p:txBody>
          <a:bodyPr lIns="0" tIns="0" rIns="0" bIns="0" rtlCol="0" anchor="t">
            <a:spAutoFit/>
          </a:bodyPr>
          <a:lstStyle/>
          <a:p>
            <a:pPr algn="ctr">
              <a:lnSpc>
                <a:spcPts val="2877"/>
              </a:lnSpc>
            </a:pPr>
            <a:r>
              <a:rPr lang="en-US" sz="1517" spc="-10">
                <a:solidFill>
                  <a:srgbClr val="000000"/>
                </a:solidFill>
                <a:latin typeface="IBM Plex Sans"/>
                <a:ea typeface="IBM Plex Sans"/>
                <a:cs typeface="IBM Plex Sans"/>
                <a:sym typeface="IBM Plex Sans"/>
              </a:rPr>
              <a:t>1:50 1:100</a:t>
            </a:r>
          </a:p>
        </p:txBody>
      </p:sp>
      <p:sp>
        <p:nvSpPr>
          <p:cNvPr id="178" name="TextBox 178"/>
          <p:cNvSpPr txBox="1"/>
          <p:nvPr/>
        </p:nvSpPr>
        <p:spPr>
          <a:xfrm>
            <a:off x="27807285" y="18183482"/>
            <a:ext cx="1471403" cy="443732"/>
          </a:xfrm>
          <a:prstGeom prst="rect">
            <a:avLst/>
          </a:prstGeom>
        </p:spPr>
        <p:txBody>
          <a:bodyPr lIns="0" tIns="0" rIns="0" bIns="0" rtlCol="0" anchor="t">
            <a:spAutoFit/>
          </a:bodyPr>
          <a:lstStyle/>
          <a:p>
            <a:pPr algn="ctr">
              <a:lnSpc>
                <a:spcPts val="1775"/>
              </a:lnSpc>
            </a:pPr>
            <a:r>
              <a:rPr lang="en-US" sz="1583" spc="-11">
                <a:solidFill>
                  <a:srgbClr val="000000"/>
                </a:solidFill>
                <a:latin typeface="IBM Plex Sans"/>
                <a:ea typeface="IBM Plex Sans"/>
                <a:cs typeface="IBM Plex Sans"/>
                <a:sym typeface="IBM Plex Sans"/>
              </a:rPr>
              <a:t>Proposed South West Elevation</a:t>
            </a:r>
          </a:p>
        </p:txBody>
      </p:sp>
      <p:sp>
        <p:nvSpPr>
          <p:cNvPr id="179" name="TextBox 179"/>
          <p:cNvSpPr txBox="1"/>
          <p:nvPr/>
        </p:nvSpPr>
        <p:spPr>
          <a:xfrm>
            <a:off x="27870531" y="20446051"/>
            <a:ext cx="270948"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06</a:t>
            </a:r>
          </a:p>
        </p:txBody>
      </p:sp>
      <p:sp>
        <p:nvSpPr>
          <p:cNvPr id="180" name="TextBox 180"/>
          <p:cNvSpPr txBox="1"/>
          <p:nvPr/>
        </p:nvSpPr>
        <p:spPr>
          <a:xfrm>
            <a:off x="28461081" y="20446051"/>
            <a:ext cx="406432"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120</a:t>
            </a:r>
          </a:p>
        </p:txBody>
      </p:sp>
      <p:sp>
        <p:nvSpPr>
          <p:cNvPr id="181" name="TextBox 181"/>
          <p:cNvSpPr txBox="1"/>
          <p:nvPr/>
        </p:nvSpPr>
        <p:spPr>
          <a:xfrm>
            <a:off x="27001089" y="20429972"/>
            <a:ext cx="621792"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SHIN</a:t>
            </a:r>
          </a:p>
        </p:txBody>
      </p:sp>
      <p:sp>
        <p:nvSpPr>
          <p:cNvPr id="182" name="TextBox 182"/>
          <p:cNvSpPr txBox="1"/>
          <p:nvPr/>
        </p:nvSpPr>
        <p:spPr>
          <a:xfrm>
            <a:off x="28891992" y="15958185"/>
            <a:ext cx="45101" cy="43644"/>
          </a:xfrm>
          <a:prstGeom prst="rect">
            <a:avLst/>
          </a:prstGeom>
        </p:spPr>
        <p:txBody>
          <a:bodyPr lIns="0" tIns="0" rIns="0" bIns="0" rtlCol="0" anchor="t">
            <a:spAutoFit/>
          </a:bodyPr>
          <a:lstStyle/>
          <a:p>
            <a:pPr algn="l">
              <a:lnSpc>
                <a:spcPts val="271"/>
              </a:lnSpc>
            </a:pPr>
            <a:r>
              <a:rPr lang="en-US" sz="482" spc="-3">
                <a:solidFill>
                  <a:srgbClr val="000000"/>
                </a:solidFill>
                <a:latin typeface="IBM Plex Sans"/>
                <a:ea typeface="IBM Plex Sans"/>
                <a:cs typeface="IBM Plex Sans"/>
                <a:sym typeface="IBM Plex Sans"/>
              </a:rPr>
              <a:t>C</a:t>
            </a:r>
          </a:p>
        </p:txBody>
      </p:sp>
      <p:sp>
        <p:nvSpPr>
          <p:cNvPr id="183" name="TextBox 183"/>
          <p:cNvSpPr txBox="1"/>
          <p:nvPr/>
        </p:nvSpPr>
        <p:spPr>
          <a:xfrm>
            <a:off x="27001470" y="16082000"/>
            <a:ext cx="2256739" cy="874004"/>
          </a:xfrm>
          <a:prstGeom prst="rect">
            <a:avLst/>
          </a:prstGeom>
        </p:spPr>
        <p:txBody>
          <a:bodyPr lIns="0" tIns="0" rIns="0" bIns="0" rtlCol="0" anchor="t">
            <a:spAutoFit/>
          </a:bodyPr>
          <a:lstStyle/>
          <a:p>
            <a:pPr algn="l">
              <a:lnSpc>
                <a:spcPts val="1129"/>
              </a:lnSpc>
            </a:pPr>
            <a:r>
              <a:rPr lang="en-US" sz="2009" spc="-14">
                <a:solidFill>
                  <a:srgbClr val="000000"/>
                </a:solidFill>
                <a:latin typeface="IBM Plex Sans"/>
                <a:ea typeface="IBM Plex Sans"/>
                <a:cs typeface="IBM Plex Sans"/>
                <a:sym typeface="IBM Plex Sans"/>
              </a:rPr>
              <a:t>JBKS Architects</a:t>
            </a:r>
          </a:p>
          <a:p>
            <a:pPr algn="l">
              <a:lnSpc>
                <a:spcPts val="863"/>
              </a:lnSpc>
            </a:pPr>
            <a:r>
              <a:rPr lang="en-US" sz="1004" spc="-7">
                <a:solidFill>
                  <a:srgbClr val="000000"/>
                </a:solidFill>
                <a:latin typeface="IBM Plex Sans"/>
                <a:ea typeface="IBM Plex Sans"/>
                <a:cs typeface="IBM Plex Sans"/>
                <a:sym typeface="IBM Plex Sans"/>
              </a:rPr>
              <a:t>architects urban designers landscape and product designers</a:t>
            </a:r>
          </a:p>
          <a:p>
            <a:pPr algn="l">
              <a:lnSpc>
                <a:spcPts val="2511"/>
              </a:lnSpc>
            </a:pPr>
            <a:r>
              <a:rPr lang="en-US" sz="1004" spc="-7">
                <a:solidFill>
                  <a:srgbClr val="000000"/>
                </a:solidFill>
                <a:latin typeface="IBM Plex Sans"/>
                <a:ea typeface="IBM Plex Sans"/>
                <a:cs typeface="IBM Plex Sans"/>
                <a:sym typeface="IBM Plex Sans"/>
              </a:rPr>
              <a:t>Suite 1, Parkwood Stud, London Road,</a:t>
            </a:r>
          </a:p>
          <a:p>
            <a:pPr algn="l">
              <a:lnSpc>
                <a:spcPts val="502"/>
              </a:lnSpc>
            </a:pPr>
            <a:r>
              <a:rPr lang="en-US" sz="1004" spc="-7">
                <a:solidFill>
                  <a:srgbClr val="000000"/>
                </a:solidFill>
                <a:latin typeface="IBM Plex Sans"/>
                <a:ea typeface="IBM Plex Sans"/>
                <a:cs typeface="IBM Plex Sans"/>
                <a:sym typeface="IBM Plex Sans"/>
              </a:rPr>
              <a:t>Aston Rowant, Oxon, OX49 5SP</a:t>
            </a:r>
          </a:p>
        </p:txBody>
      </p:sp>
      <p:sp>
        <p:nvSpPr>
          <p:cNvPr id="184" name="TextBox 184"/>
          <p:cNvSpPr txBox="1"/>
          <p:nvPr/>
        </p:nvSpPr>
        <p:spPr>
          <a:xfrm>
            <a:off x="29169360" y="20429972"/>
            <a:ext cx="289427"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00</a:t>
            </a:r>
          </a:p>
        </p:txBody>
      </p:sp>
      <p:sp>
        <p:nvSpPr>
          <p:cNvPr id="185" name="TextBox 185"/>
          <p:cNvSpPr txBox="1"/>
          <p:nvPr/>
        </p:nvSpPr>
        <p:spPr>
          <a:xfrm>
            <a:off x="26983944" y="975179"/>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1.</a:t>
            </a:r>
          </a:p>
        </p:txBody>
      </p:sp>
      <p:sp>
        <p:nvSpPr>
          <p:cNvPr id="186" name="TextBox 186"/>
          <p:cNvSpPr txBox="1"/>
          <p:nvPr/>
        </p:nvSpPr>
        <p:spPr>
          <a:xfrm>
            <a:off x="26994231" y="32893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3.</a:t>
            </a:r>
          </a:p>
        </p:txBody>
      </p:sp>
      <p:sp>
        <p:nvSpPr>
          <p:cNvPr id="187" name="TextBox 187"/>
          <p:cNvSpPr txBox="1"/>
          <p:nvPr/>
        </p:nvSpPr>
        <p:spPr>
          <a:xfrm>
            <a:off x="26996136" y="27940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2.</a:t>
            </a:r>
          </a:p>
        </p:txBody>
      </p:sp>
      <p:sp>
        <p:nvSpPr>
          <p:cNvPr id="188" name="TextBox 188"/>
          <p:cNvSpPr txBox="1"/>
          <p:nvPr/>
        </p:nvSpPr>
        <p:spPr>
          <a:xfrm>
            <a:off x="26998422" y="3950408"/>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4.</a:t>
            </a:r>
          </a:p>
        </p:txBody>
      </p:sp>
      <p:sp>
        <p:nvSpPr>
          <p:cNvPr id="189" name="TextBox 189"/>
          <p:cNvSpPr txBox="1"/>
          <p:nvPr/>
        </p:nvSpPr>
        <p:spPr>
          <a:xfrm>
            <a:off x="27011757" y="17340653"/>
            <a:ext cx="251736"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Job</a:t>
            </a:r>
          </a:p>
        </p:txBody>
      </p:sp>
      <p:sp>
        <p:nvSpPr>
          <p:cNvPr id="190" name="TextBox 190"/>
          <p:cNvSpPr txBox="1"/>
          <p:nvPr/>
        </p:nvSpPr>
        <p:spPr>
          <a:xfrm>
            <a:off x="26974038" y="19035341"/>
            <a:ext cx="390563"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Scale</a:t>
            </a:r>
          </a:p>
        </p:txBody>
      </p:sp>
      <p:sp>
        <p:nvSpPr>
          <p:cNvPr id="191" name="TextBox 191"/>
          <p:cNvSpPr txBox="1"/>
          <p:nvPr/>
        </p:nvSpPr>
        <p:spPr>
          <a:xfrm>
            <a:off x="27007185" y="18089318"/>
            <a:ext cx="381667" cy="366484"/>
          </a:xfrm>
          <a:prstGeom prst="rect">
            <a:avLst/>
          </a:prstGeom>
        </p:spPr>
        <p:txBody>
          <a:bodyPr lIns="0" tIns="0" rIns="0" bIns="0" rtlCol="0" anchor="t">
            <a:spAutoFit/>
          </a:bodyPr>
          <a:lstStyle/>
          <a:p>
            <a:pPr algn="l">
              <a:lnSpc>
                <a:spcPts val="1463"/>
              </a:lnSpc>
            </a:pPr>
            <a:r>
              <a:rPr lang="en-US" sz="1205" spc="-8">
                <a:solidFill>
                  <a:srgbClr val="000000"/>
                </a:solidFill>
                <a:latin typeface="IBM Plex Sans"/>
                <a:ea typeface="IBM Plex Sans"/>
                <a:cs typeface="IBM Plex Sans"/>
                <a:sym typeface="IBM Plex Sans"/>
              </a:rPr>
              <a:t>DWG Title</a:t>
            </a:r>
          </a:p>
        </p:txBody>
      </p:sp>
      <p:sp>
        <p:nvSpPr>
          <p:cNvPr id="192" name="TextBox 192"/>
          <p:cNvSpPr txBox="1"/>
          <p:nvPr/>
        </p:nvSpPr>
        <p:spPr>
          <a:xfrm>
            <a:off x="27009852" y="19412531"/>
            <a:ext cx="329813"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Date</a:t>
            </a:r>
          </a:p>
        </p:txBody>
      </p:sp>
      <p:sp>
        <p:nvSpPr>
          <p:cNvPr id="193" name="TextBox 193"/>
          <p:cNvSpPr txBox="1"/>
          <p:nvPr/>
        </p:nvSpPr>
        <p:spPr>
          <a:xfrm>
            <a:off x="27022425" y="19817153"/>
            <a:ext cx="598732"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Dwg No.</a:t>
            </a:r>
          </a:p>
        </p:txBody>
      </p:sp>
      <p:sp>
        <p:nvSpPr>
          <p:cNvPr id="194" name="TextBox 194"/>
          <p:cNvSpPr txBox="1"/>
          <p:nvPr/>
        </p:nvSpPr>
        <p:spPr>
          <a:xfrm>
            <a:off x="29291661" y="18738161"/>
            <a:ext cx="190986" cy="679285"/>
          </a:xfrm>
          <a:prstGeom prst="rect">
            <a:avLst/>
          </a:prstGeom>
        </p:spPr>
        <p:txBody>
          <a:bodyPr lIns="0" tIns="0" rIns="0" bIns="0" rtlCol="0" anchor="t">
            <a:spAutoFit/>
          </a:bodyPr>
          <a:lstStyle/>
          <a:p>
            <a:pPr algn="just">
              <a:lnSpc>
                <a:spcPts val="2877"/>
              </a:lnSpc>
            </a:pPr>
            <a:r>
              <a:rPr lang="en-US" sz="1205" spc="-8">
                <a:solidFill>
                  <a:srgbClr val="000000"/>
                </a:solidFill>
                <a:latin typeface="IBM Plex Sans"/>
                <a:ea typeface="IBM Plex Sans"/>
                <a:cs typeface="IBM Plex Sans"/>
                <a:sym typeface="IBM Plex Sans"/>
              </a:rPr>
              <a:t>A1 A3</a:t>
            </a:r>
          </a:p>
        </p:txBody>
      </p:sp>
      <p:sp>
        <p:nvSpPr>
          <p:cNvPr id="195" name="TextBox 195"/>
          <p:cNvSpPr txBox="1"/>
          <p:nvPr/>
        </p:nvSpPr>
        <p:spPr>
          <a:xfrm>
            <a:off x="29199459" y="19947455"/>
            <a:ext cx="277654"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Rev</a:t>
            </a:r>
          </a:p>
        </p:txBody>
      </p:sp>
      <p:sp>
        <p:nvSpPr>
          <p:cNvPr id="196" name="TextBox 196"/>
          <p:cNvSpPr txBox="1"/>
          <p:nvPr/>
        </p:nvSpPr>
        <p:spPr>
          <a:xfrm>
            <a:off x="27315033" y="1003754"/>
            <a:ext cx="2145240" cy="3642312"/>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No deviation may be made from the details shown on this prior permission of the architects. found between this drawing and any other document should be referred immediately to the Architects. IF IN ANY DOUBT ASK.</a:t>
            </a:r>
          </a:p>
          <a:p>
            <a:pPr algn="l">
              <a:lnSpc>
                <a:spcPts val="3013"/>
              </a:lnSpc>
            </a:pPr>
            <a:r>
              <a:rPr lang="en-US" sz="1205" spc="-8">
                <a:solidFill>
                  <a:srgbClr val="000000"/>
                </a:solidFill>
                <a:latin typeface="IBM Plex Sans"/>
                <a:ea typeface="IBM Plex Sans"/>
                <a:cs typeface="IBM Plex Sans"/>
                <a:sym typeface="IBM Plex Sans"/>
              </a:rPr>
              <a:t>No dimensions should be</a:t>
            </a:r>
          </a:p>
          <a:p>
            <a:pPr algn="l">
              <a:lnSpc>
                <a:spcPts val="602"/>
              </a:lnSpc>
            </a:pPr>
            <a:r>
              <a:rPr lang="en-US" sz="1205" spc="-8">
                <a:solidFill>
                  <a:srgbClr val="000000"/>
                </a:solidFill>
                <a:latin typeface="IBM Plex Sans"/>
                <a:ea typeface="IBM Plex Sans"/>
                <a:cs typeface="IBM Plex Sans"/>
                <a:sym typeface="IBM Plex Sans"/>
              </a:rPr>
              <a:t>scaled from this drawing.</a:t>
            </a:r>
          </a:p>
          <a:p>
            <a:pPr algn="l">
              <a:lnSpc>
                <a:spcPts val="3013"/>
              </a:lnSpc>
            </a:pPr>
            <a:r>
              <a:rPr lang="en-US" sz="1205" spc="3">
                <a:solidFill>
                  <a:srgbClr val="000000"/>
                </a:solidFill>
                <a:latin typeface="IBM Plex Sans"/>
                <a:ea typeface="IBM Plex Sans"/>
                <a:cs typeface="IBM Plex Sans"/>
                <a:sym typeface="IBM Plex Sans"/>
              </a:rPr>
              <a:t>This drawing is to be removed</a:t>
            </a:r>
          </a:p>
          <a:p>
            <a:pPr algn="l">
              <a:lnSpc>
                <a:spcPts val="602"/>
              </a:lnSpc>
            </a:pPr>
            <a:r>
              <a:rPr lang="en-US" sz="1205" spc="-8">
                <a:solidFill>
                  <a:srgbClr val="000000"/>
                </a:solidFill>
                <a:latin typeface="IBM Plex Sans"/>
                <a:ea typeface="IBM Plex Sans"/>
                <a:cs typeface="IBM Plex Sans"/>
                <a:sym typeface="IBM Plex Sans"/>
              </a:rPr>
              <a:t>from currency immediately a</a:t>
            </a:r>
          </a:p>
          <a:p>
            <a:pPr algn="l">
              <a:lnSpc>
                <a:spcPts val="1983"/>
              </a:lnSpc>
            </a:pPr>
            <a:r>
              <a:rPr lang="en-US" sz="1205" spc="-8">
                <a:solidFill>
                  <a:srgbClr val="000000"/>
                </a:solidFill>
                <a:latin typeface="IBM Plex Sans"/>
                <a:ea typeface="IBM Plex Sans"/>
                <a:cs typeface="IBM Plex Sans"/>
                <a:sym typeface="IBM Plex Sans"/>
              </a:rPr>
              <a:t>revised version is issued.</a:t>
            </a:r>
          </a:p>
          <a:p>
            <a:pPr algn="l">
              <a:lnSpc>
                <a:spcPts val="3013"/>
              </a:lnSpc>
            </a:pPr>
            <a:r>
              <a:rPr lang="en-US" sz="1205" spc="-1">
                <a:solidFill>
                  <a:srgbClr val="000000"/>
                </a:solidFill>
                <a:latin typeface="IBM Plex Sans"/>
                <a:ea typeface="IBM Plex Sans"/>
                <a:cs typeface="IBM Plex Sans"/>
                <a:sym typeface="IBM Plex Sans"/>
              </a:rPr>
              <a:t>All rights described in Chapter</a:t>
            </a:r>
          </a:p>
          <a:p>
            <a:pPr algn="l">
              <a:lnSpc>
                <a:spcPts val="602"/>
              </a:lnSpc>
            </a:pPr>
            <a:r>
              <a:rPr lang="en-US" sz="1205" spc="-8">
                <a:solidFill>
                  <a:srgbClr val="000000"/>
                </a:solidFill>
                <a:latin typeface="IBM Plex Sans"/>
                <a:ea typeface="IBM Plex Sans"/>
                <a:cs typeface="IBM Plex Sans"/>
                <a:sym typeface="IBM Plex Sans"/>
              </a:rPr>
              <a:t>IV of the Copyright, Desings</a:t>
            </a:r>
          </a:p>
          <a:p>
            <a:pPr algn="l">
              <a:lnSpc>
                <a:spcPts val="2007"/>
              </a:lnSpc>
            </a:pPr>
            <a:r>
              <a:rPr lang="en-US" sz="1205" spc="14">
                <a:solidFill>
                  <a:srgbClr val="000000"/>
                </a:solidFill>
                <a:latin typeface="IBM Plex Sans"/>
                <a:ea typeface="IBM Plex Sans"/>
                <a:cs typeface="IBM Plex Sans"/>
                <a:sym typeface="IBM Plex Sans"/>
              </a:rPr>
              <a:t>and Patents Act of 1988 have</a:t>
            </a:r>
          </a:p>
          <a:p>
            <a:pPr algn="l">
              <a:lnSpc>
                <a:spcPts val="602"/>
              </a:lnSpc>
            </a:pPr>
            <a:r>
              <a:rPr lang="en-US" sz="1205" spc="-8">
                <a:solidFill>
                  <a:srgbClr val="000000"/>
                </a:solidFill>
                <a:latin typeface="IBM Plex Sans"/>
                <a:ea typeface="IBM Plex Sans"/>
                <a:cs typeface="IBM Plex Sans"/>
                <a:sym typeface="IBM Plex Sans"/>
              </a:rPr>
              <a:t>been generally asserted.</a:t>
            </a:r>
          </a:p>
        </p:txBody>
      </p:sp>
      <p:sp>
        <p:nvSpPr>
          <p:cNvPr id="197" name="TextBox 197"/>
          <p:cNvSpPr txBox="1"/>
          <p:nvPr/>
        </p:nvSpPr>
        <p:spPr>
          <a:xfrm>
            <a:off x="27324177" y="1334081"/>
            <a:ext cx="590198"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drawing </a:t>
            </a:r>
          </a:p>
        </p:txBody>
      </p:sp>
      <p:sp>
        <p:nvSpPr>
          <p:cNvPr id="198" name="TextBox 198"/>
          <p:cNvSpPr txBox="1"/>
          <p:nvPr/>
        </p:nvSpPr>
        <p:spPr>
          <a:xfrm>
            <a:off x="28233233" y="1334081"/>
            <a:ext cx="538124"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without </a:t>
            </a:r>
          </a:p>
        </p:txBody>
      </p:sp>
      <p:sp>
        <p:nvSpPr>
          <p:cNvPr id="199" name="TextBox 199"/>
          <p:cNvSpPr txBox="1"/>
          <p:nvPr/>
        </p:nvSpPr>
        <p:spPr>
          <a:xfrm>
            <a:off x="27329130" y="1666313"/>
            <a:ext cx="31272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Any </a:t>
            </a:r>
          </a:p>
        </p:txBody>
      </p:sp>
      <p:sp>
        <p:nvSpPr>
          <p:cNvPr id="200" name="TextBox 200"/>
          <p:cNvSpPr txBox="1"/>
          <p:nvPr/>
        </p:nvSpPr>
        <p:spPr>
          <a:xfrm>
            <a:off x="27901773" y="1666313"/>
            <a:ext cx="87660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discrepancy </a:t>
            </a:r>
          </a:p>
        </p:txBody>
      </p:sp>
      <p:sp>
        <p:nvSpPr>
          <p:cNvPr id="201" name="TextBox 201"/>
          <p:cNvSpPr txBox="1"/>
          <p:nvPr/>
        </p:nvSpPr>
        <p:spPr>
          <a:xfrm>
            <a:off x="27010985" y="16896836"/>
            <a:ext cx="1171851" cy="274282"/>
          </a:xfrm>
          <a:prstGeom prst="rect">
            <a:avLst/>
          </a:prstGeom>
        </p:spPr>
        <p:txBody>
          <a:bodyPr lIns="0" tIns="0" rIns="0" bIns="0" rtlCol="0" anchor="t">
            <a:spAutoFit/>
          </a:bodyPr>
          <a:lstStyle/>
          <a:p>
            <a:pPr algn="l">
              <a:lnSpc>
                <a:spcPts val="2511"/>
              </a:lnSpc>
            </a:pPr>
            <a:r>
              <a:rPr lang="en-US" sz="1004" spc="-7">
                <a:solidFill>
                  <a:srgbClr val="000000"/>
                </a:solidFill>
                <a:latin typeface="IBM Plex Sans"/>
                <a:ea typeface="IBM Plex Sans"/>
                <a:cs typeface="IBM Plex Sans"/>
                <a:sym typeface="IBM Plex Sans"/>
              </a:rPr>
              <a:t>Tel: (01844) 350101</a:t>
            </a:r>
          </a:p>
        </p:txBody>
      </p:sp>
      <p:sp>
        <p:nvSpPr>
          <p:cNvPr id="202" name="TextBox 202"/>
          <p:cNvSpPr txBox="1"/>
          <p:nvPr/>
        </p:nvSpPr>
        <p:spPr>
          <a:xfrm>
            <a:off x="28856940" y="18762059"/>
            <a:ext cx="211341" cy="691839"/>
          </a:xfrm>
          <a:prstGeom prst="rect">
            <a:avLst/>
          </a:prstGeom>
        </p:spPr>
        <p:txBody>
          <a:bodyPr lIns="0" tIns="0" rIns="0" bIns="0" rtlCol="0" anchor="t">
            <a:spAutoFit/>
          </a:bodyPr>
          <a:lstStyle/>
          <a:p>
            <a:pPr algn="just">
              <a:lnSpc>
                <a:spcPts val="2877"/>
              </a:lnSpc>
            </a:pPr>
            <a:r>
              <a:rPr lang="en-US" sz="1607" spc="-11">
                <a:solidFill>
                  <a:srgbClr val="000000"/>
                </a:solidFill>
                <a:latin typeface="IBM Plex Sans"/>
                <a:ea typeface="IBM Plex Sans"/>
                <a:cs typeface="IBM Plex Sans"/>
                <a:sym typeface="IBM Plex Sans"/>
              </a:rPr>
              <a:t>@ @</a:t>
            </a:r>
          </a:p>
        </p:txBody>
      </p:sp>
      <p:sp>
        <p:nvSpPr>
          <p:cNvPr id="203" name="TextBox 203"/>
          <p:cNvSpPr txBox="1"/>
          <p:nvPr/>
        </p:nvSpPr>
        <p:spPr>
          <a:xfrm>
            <a:off x="28070175" y="19492817"/>
            <a:ext cx="937403" cy="326460"/>
          </a:xfrm>
          <a:prstGeom prst="rect">
            <a:avLst/>
          </a:prstGeom>
        </p:spPr>
        <p:txBody>
          <a:bodyPr lIns="0" tIns="0" rIns="0" bIns="0" rtlCol="0" anchor="t">
            <a:spAutoFit/>
          </a:bodyPr>
          <a:lstStyle/>
          <a:p>
            <a:pPr algn="l">
              <a:lnSpc>
                <a:spcPts val="2877"/>
              </a:lnSpc>
            </a:pPr>
            <a:r>
              <a:rPr lang="en-US" sz="1607" spc="-11">
                <a:solidFill>
                  <a:srgbClr val="000000"/>
                </a:solidFill>
                <a:latin typeface="IBM Plex Sans"/>
                <a:ea typeface="IBM Plex Sans"/>
                <a:cs typeface="IBM Plex Sans"/>
                <a:sym typeface="IBM Plex Sans"/>
              </a:rPr>
              <a:t>April 2024</a:t>
            </a:r>
          </a:p>
        </p:txBody>
      </p:sp>
      <p:sp>
        <p:nvSpPr>
          <p:cNvPr id="204" name="TextBox 204"/>
          <p:cNvSpPr txBox="1"/>
          <p:nvPr/>
        </p:nvSpPr>
        <p:spPr>
          <a:xfrm rot="-5400000">
            <a:off x="25656540" y="16834408"/>
            <a:ext cx="8278816" cy="99803"/>
          </a:xfrm>
          <a:prstGeom prst="rect">
            <a:avLst/>
          </a:prstGeom>
        </p:spPr>
        <p:txBody>
          <a:bodyPr lIns="0" tIns="0" rIns="0" bIns="0" rtlCol="0" anchor="t">
            <a:spAutoFit/>
          </a:bodyPr>
          <a:lstStyle/>
          <a:p>
            <a:pPr algn="l">
              <a:lnSpc>
                <a:spcPts val="843"/>
              </a:lnSpc>
            </a:pPr>
            <a:r>
              <a:rPr lang="en-US" sz="602" spc="-4">
                <a:solidFill>
                  <a:srgbClr val="000000"/>
                </a:solidFill>
                <a:latin typeface="IBM Plex Sans"/>
                <a:ea typeface="IBM Plex Sans"/>
                <a:cs typeface="IBM Plex Sans"/>
                <a:sym typeface="IBM Plex Sans"/>
              </a:rPr>
              <a:t>Y:\Shared\JBKS Project Files\SHIN - Shinfield Community Church\STAGE 3_DEVELOPED DESIGN\07_DRAWINGS\02_PLANNING DRG's\01_JBKS DRG's\01_DWGs\01_CURRENT\SHIN_06.120.00_Proposed South West Elevation.dwg</a:t>
            </a:r>
          </a:p>
        </p:txBody>
      </p:sp>
      <p:sp>
        <p:nvSpPr>
          <p:cNvPr id="205" name="TextBox 205"/>
          <p:cNvSpPr txBox="1"/>
          <p:nvPr/>
        </p:nvSpPr>
        <p:spPr>
          <a:xfrm>
            <a:off x="634365" y="614610"/>
            <a:ext cx="141744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REVISIONS</a:t>
            </a:r>
          </a:p>
        </p:txBody>
      </p:sp>
      <p:sp>
        <p:nvSpPr>
          <p:cNvPr id="206" name="TextBox 206"/>
          <p:cNvSpPr txBox="1"/>
          <p:nvPr/>
        </p:nvSpPr>
        <p:spPr>
          <a:xfrm>
            <a:off x="4198239" y="614610"/>
            <a:ext cx="1084555"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LEGEND</a:t>
            </a:r>
          </a:p>
        </p:txBody>
      </p:sp>
      <p:sp>
        <p:nvSpPr>
          <p:cNvPr id="207" name="TextBox 207"/>
          <p:cNvSpPr txBox="1"/>
          <p:nvPr/>
        </p:nvSpPr>
        <p:spPr>
          <a:xfrm>
            <a:off x="27006804" y="575739"/>
            <a:ext cx="98330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NOTES:</a:t>
            </a:r>
          </a:p>
        </p:txBody>
      </p:sp>
      <p:sp>
        <p:nvSpPr>
          <p:cNvPr id="208" name="TextBox 208"/>
          <p:cNvSpPr txBox="1"/>
          <p:nvPr/>
        </p:nvSpPr>
        <p:spPr>
          <a:xfrm>
            <a:off x="27756612" y="17362780"/>
            <a:ext cx="1582998" cy="606514"/>
          </a:xfrm>
          <a:prstGeom prst="rect">
            <a:avLst/>
          </a:prstGeom>
        </p:spPr>
        <p:txBody>
          <a:bodyPr lIns="0" tIns="0" rIns="0" bIns="0" rtlCol="0" anchor="t">
            <a:spAutoFit/>
          </a:bodyPr>
          <a:lstStyle/>
          <a:p>
            <a:pPr algn="ctr">
              <a:lnSpc>
                <a:spcPts val="1599"/>
              </a:lnSpc>
            </a:pPr>
            <a:r>
              <a:rPr lang="en-US" sz="1332" spc="-9">
                <a:solidFill>
                  <a:srgbClr val="000000"/>
                </a:solidFill>
                <a:latin typeface="IBM Plex Sans"/>
                <a:ea typeface="IBM Plex Sans"/>
                <a:cs typeface="IBM Plex Sans"/>
                <a:sym typeface="IBM Plex Sans"/>
              </a:rPr>
              <a:t>Shinfield Community Church, Shinfield, Reading</a:t>
            </a:r>
          </a:p>
        </p:txBody>
      </p:sp>
      <p:sp>
        <p:nvSpPr>
          <p:cNvPr id="209" name="TextBox 209"/>
          <p:cNvSpPr txBox="1"/>
          <p:nvPr/>
        </p:nvSpPr>
        <p:spPr>
          <a:xfrm>
            <a:off x="27723465" y="15452846"/>
            <a:ext cx="1081878" cy="268110"/>
          </a:xfrm>
          <a:prstGeom prst="rect">
            <a:avLst/>
          </a:prstGeom>
        </p:spPr>
        <p:txBody>
          <a:bodyPr lIns="0" tIns="0" rIns="0" bIns="0" rtlCol="0" anchor="t">
            <a:spAutoFit/>
          </a:bodyPr>
          <a:lstStyle/>
          <a:p>
            <a:pPr algn="l">
              <a:lnSpc>
                <a:spcPts val="2239"/>
              </a:lnSpc>
            </a:pPr>
            <a:r>
              <a:rPr lang="en-US" sz="1599" spc="-35">
                <a:solidFill>
                  <a:srgbClr val="000000"/>
                </a:solidFill>
                <a:latin typeface="Montserrat"/>
                <a:ea typeface="Montserrat"/>
                <a:cs typeface="Montserrat"/>
                <a:sym typeface="Montserrat"/>
              </a:rPr>
              <a:t>PLANNING</a:t>
            </a:r>
          </a:p>
        </p:txBody>
      </p:sp>
      <p:sp>
        <p:nvSpPr>
          <p:cNvPr id="210" name="TextBox 210"/>
          <p:cNvSpPr txBox="1"/>
          <p:nvPr/>
        </p:nvSpPr>
        <p:spPr>
          <a:xfrm>
            <a:off x="1187577" y="20294317"/>
            <a:ext cx="165449" cy="404651"/>
          </a:xfrm>
          <a:prstGeom prst="rect">
            <a:avLst/>
          </a:prstGeom>
        </p:spPr>
        <p:txBody>
          <a:bodyPr lIns="0" tIns="0" rIns="0" bIns="0" rtlCol="0" anchor="t">
            <a:spAutoFit/>
          </a:bodyPr>
          <a:lstStyle/>
          <a:p>
            <a:pPr algn="l">
              <a:lnSpc>
                <a:spcPts val="3274"/>
              </a:lnSpc>
            </a:pPr>
            <a:r>
              <a:rPr lang="en-US" sz="2339">
                <a:solidFill>
                  <a:srgbClr val="000000"/>
                </a:solidFill>
                <a:latin typeface="Tahoma"/>
                <a:ea typeface="Tahoma"/>
                <a:cs typeface="Tahoma"/>
                <a:sym typeface="Tahoma"/>
              </a:rPr>
              <a:t>1</a:t>
            </a:r>
          </a:p>
        </p:txBody>
      </p:sp>
      <p:sp>
        <p:nvSpPr>
          <p:cNvPr id="211" name="TextBox 211"/>
          <p:cNvSpPr txBox="1"/>
          <p:nvPr/>
        </p:nvSpPr>
        <p:spPr>
          <a:xfrm>
            <a:off x="1725930" y="20286697"/>
            <a:ext cx="4174198" cy="393002"/>
          </a:xfrm>
          <a:prstGeom prst="rect">
            <a:avLst/>
          </a:prstGeom>
        </p:spPr>
        <p:txBody>
          <a:bodyPr lIns="0" tIns="0" rIns="0" bIns="0" rtlCol="0" anchor="t">
            <a:spAutoFit/>
          </a:bodyPr>
          <a:lstStyle/>
          <a:p>
            <a:pPr algn="r">
              <a:lnSpc>
                <a:spcPts val="1590"/>
              </a:lnSpc>
            </a:pPr>
            <a:r>
              <a:rPr lang="en-US" sz="2339">
                <a:solidFill>
                  <a:srgbClr val="000000"/>
                </a:solidFill>
                <a:latin typeface="Tahoma"/>
                <a:ea typeface="Tahoma"/>
                <a:cs typeface="Tahoma"/>
                <a:sym typeface="Tahoma"/>
              </a:rPr>
              <a:t>Proposed South West Elevation</a:t>
            </a:r>
          </a:p>
          <a:p>
            <a:pPr algn="r">
              <a:lnSpc>
                <a:spcPts val="2436"/>
              </a:lnSpc>
            </a:pPr>
            <a:r>
              <a:rPr lang="en-US" sz="974">
                <a:solidFill>
                  <a:srgbClr val="000000"/>
                </a:solidFill>
                <a:latin typeface="Tahoma"/>
                <a:ea typeface="Tahoma"/>
                <a:cs typeface="Tahoma"/>
                <a:sym typeface="Tahoma"/>
              </a:rPr>
              <a:t>Scale: 1 : 50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8942" y="4894393"/>
            <a:ext cx="29057098" cy="9772583"/>
          </a:xfrm>
          <a:custGeom>
            <a:avLst/>
            <a:gdLst/>
            <a:ahLst/>
            <a:cxnLst/>
            <a:rect l="l" t="t" r="r" b="b"/>
            <a:pathLst>
              <a:path w="29057098" h="9772583">
                <a:moveTo>
                  <a:pt x="0" y="0"/>
                </a:moveTo>
                <a:lnTo>
                  <a:pt x="29057098" y="0"/>
                </a:lnTo>
                <a:lnTo>
                  <a:pt x="29057098" y="9772583"/>
                </a:lnTo>
                <a:lnTo>
                  <a:pt x="0" y="97725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0533614" y="4077205"/>
            <a:ext cx="6478524" cy="9083421"/>
          </a:xfrm>
          <a:custGeom>
            <a:avLst/>
            <a:gdLst/>
            <a:ahLst/>
            <a:cxnLst/>
            <a:rect l="l" t="t" r="r" b="b"/>
            <a:pathLst>
              <a:path w="6478524" h="9083421">
                <a:moveTo>
                  <a:pt x="0" y="0"/>
                </a:moveTo>
                <a:lnTo>
                  <a:pt x="6478524" y="0"/>
                </a:lnTo>
                <a:lnTo>
                  <a:pt x="6478524" y="9083421"/>
                </a:lnTo>
                <a:lnTo>
                  <a:pt x="0" y="9083421"/>
                </a:lnTo>
                <a:lnTo>
                  <a:pt x="0" y="0"/>
                </a:lnTo>
                <a:close/>
              </a:path>
            </a:pathLst>
          </a:custGeom>
          <a:blipFill>
            <a:blip r:embed="rId4"/>
            <a:stretch>
              <a:fillRect/>
            </a:stretch>
          </a:blipFill>
        </p:spPr>
        <p:txBody>
          <a:bodyPr/>
          <a:lstStyle/>
          <a:p>
            <a:endParaRPr lang="en-GB"/>
          </a:p>
        </p:txBody>
      </p:sp>
      <p:sp>
        <p:nvSpPr>
          <p:cNvPr id="4" name="Freeform 4"/>
          <p:cNvSpPr/>
          <p:nvPr/>
        </p:nvSpPr>
        <p:spPr>
          <a:xfrm>
            <a:off x="429892" y="401831"/>
            <a:ext cx="29277307" cy="20632798"/>
          </a:xfrm>
          <a:custGeom>
            <a:avLst/>
            <a:gdLst/>
            <a:ahLst/>
            <a:cxnLst/>
            <a:rect l="l" t="t" r="r" b="b"/>
            <a:pathLst>
              <a:path w="29277307" h="20632798">
                <a:moveTo>
                  <a:pt x="0" y="0"/>
                </a:moveTo>
                <a:lnTo>
                  <a:pt x="29277307" y="0"/>
                </a:lnTo>
                <a:lnTo>
                  <a:pt x="29277307" y="20632798"/>
                </a:lnTo>
                <a:lnTo>
                  <a:pt x="0" y="206327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5"/>
          <p:cNvSpPr txBox="1"/>
          <p:nvPr/>
        </p:nvSpPr>
        <p:spPr>
          <a:xfrm>
            <a:off x="19377660" y="20054383"/>
            <a:ext cx="2408520"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SCALE BAR 1 : 50 @ A1</a:t>
            </a:r>
          </a:p>
        </p:txBody>
      </p:sp>
      <p:sp>
        <p:nvSpPr>
          <p:cNvPr id="6" name="TextBox 6"/>
          <p:cNvSpPr txBox="1"/>
          <p:nvPr/>
        </p:nvSpPr>
        <p:spPr>
          <a:xfrm>
            <a:off x="19368135" y="20435764"/>
            <a:ext cx="128330"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0</a:t>
            </a:r>
          </a:p>
        </p:txBody>
      </p:sp>
      <p:sp>
        <p:nvSpPr>
          <p:cNvPr id="7" name="TextBox 7"/>
          <p:cNvSpPr txBox="1"/>
          <p:nvPr/>
        </p:nvSpPr>
        <p:spPr>
          <a:xfrm>
            <a:off x="19988403" y="20435764"/>
            <a:ext cx="320735"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1m</a:t>
            </a:r>
          </a:p>
        </p:txBody>
      </p:sp>
      <p:sp>
        <p:nvSpPr>
          <p:cNvPr id="8" name="TextBox 8"/>
          <p:cNvSpPr txBox="1"/>
          <p:nvPr/>
        </p:nvSpPr>
        <p:spPr>
          <a:xfrm>
            <a:off x="22866858" y="20528728"/>
            <a:ext cx="320735" cy="264843"/>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5m</a:t>
            </a:r>
          </a:p>
        </p:txBody>
      </p:sp>
      <p:sp>
        <p:nvSpPr>
          <p:cNvPr id="9" name="TextBox 9"/>
          <p:cNvSpPr txBox="1"/>
          <p:nvPr/>
        </p:nvSpPr>
        <p:spPr>
          <a:xfrm>
            <a:off x="26342330" y="20531014"/>
            <a:ext cx="449075" cy="264843"/>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10m</a:t>
            </a:r>
          </a:p>
        </p:txBody>
      </p:sp>
      <p:sp>
        <p:nvSpPr>
          <p:cNvPr id="10" name="TextBox 10"/>
          <p:cNvSpPr txBox="1"/>
          <p:nvPr/>
        </p:nvSpPr>
        <p:spPr>
          <a:xfrm>
            <a:off x="27857958" y="18756963"/>
            <a:ext cx="491871" cy="687924"/>
          </a:xfrm>
          <a:prstGeom prst="rect">
            <a:avLst/>
          </a:prstGeom>
        </p:spPr>
        <p:txBody>
          <a:bodyPr lIns="0" tIns="0" rIns="0" bIns="0" rtlCol="0" anchor="t">
            <a:spAutoFit/>
          </a:bodyPr>
          <a:lstStyle/>
          <a:p>
            <a:pPr algn="ctr">
              <a:lnSpc>
                <a:spcPts val="2877"/>
              </a:lnSpc>
            </a:pPr>
            <a:r>
              <a:rPr lang="en-US" sz="1517" spc="-10">
                <a:solidFill>
                  <a:srgbClr val="000000"/>
                </a:solidFill>
                <a:latin typeface="IBM Plex Sans"/>
                <a:ea typeface="IBM Plex Sans"/>
                <a:cs typeface="IBM Plex Sans"/>
                <a:sym typeface="IBM Plex Sans"/>
              </a:rPr>
              <a:t>1:50 1:100</a:t>
            </a:r>
          </a:p>
        </p:txBody>
      </p:sp>
      <p:sp>
        <p:nvSpPr>
          <p:cNvPr id="11" name="TextBox 11"/>
          <p:cNvSpPr txBox="1"/>
          <p:nvPr/>
        </p:nvSpPr>
        <p:spPr>
          <a:xfrm>
            <a:off x="27588972" y="18166718"/>
            <a:ext cx="1904552" cy="467735"/>
          </a:xfrm>
          <a:prstGeom prst="rect">
            <a:avLst/>
          </a:prstGeom>
        </p:spPr>
        <p:txBody>
          <a:bodyPr lIns="0" tIns="0" rIns="0" bIns="0" rtlCol="0" anchor="t">
            <a:spAutoFit/>
          </a:bodyPr>
          <a:lstStyle/>
          <a:p>
            <a:pPr algn="ctr">
              <a:lnSpc>
                <a:spcPts val="1889"/>
              </a:lnSpc>
            </a:pPr>
            <a:r>
              <a:rPr lang="en-US" sz="1583" spc="-11">
                <a:solidFill>
                  <a:srgbClr val="000000"/>
                </a:solidFill>
                <a:latin typeface="IBM Plex Sans"/>
                <a:ea typeface="IBM Plex Sans"/>
                <a:cs typeface="IBM Plex Sans"/>
                <a:sym typeface="IBM Plex Sans"/>
              </a:rPr>
              <a:t>Proposed North East Elevation</a:t>
            </a:r>
          </a:p>
        </p:txBody>
      </p:sp>
      <p:sp>
        <p:nvSpPr>
          <p:cNvPr id="12" name="TextBox 12"/>
          <p:cNvSpPr txBox="1"/>
          <p:nvPr/>
        </p:nvSpPr>
        <p:spPr>
          <a:xfrm>
            <a:off x="27870541" y="20446051"/>
            <a:ext cx="270948"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06</a:t>
            </a:r>
          </a:p>
        </p:txBody>
      </p:sp>
      <p:sp>
        <p:nvSpPr>
          <p:cNvPr id="13" name="TextBox 13"/>
          <p:cNvSpPr txBox="1"/>
          <p:nvPr/>
        </p:nvSpPr>
        <p:spPr>
          <a:xfrm>
            <a:off x="28477464" y="20447194"/>
            <a:ext cx="406432"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121</a:t>
            </a:r>
          </a:p>
        </p:txBody>
      </p:sp>
      <p:sp>
        <p:nvSpPr>
          <p:cNvPr id="14" name="TextBox 14"/>
          <p:cNvSpPr txBox="1"/>
          <p:nvPr/>
        </p:nvSpPr>
        <p:spPr>
          <a:xfrm>
            <a:off x="27001089" y="20429972"/>
            <a:ext cx="621792"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SHIN</a:t>
            </a:r>
          </a:p>
        </p:txBody>
      </p:sp>
      <p:sp>
        <p:nvSpPr>
          <p:cNvPr id="15" name="TextBox 15"/>
          <p:cNvSpPr txBox="1"/>
          <p:nvPr/>
        </p:nvSpPr>
        <p:spPr>
          <a:xfrm>
            <a:off x="28891992" y="15958185"/>
            <a:ext cx="45101" cy="43644"/>
          </a:xfrm>
          <a:prstGeom prst="rect">
            <a:avLst/>
          </a:prstGeom>
        </p:spPr>
        <p:txBody>
          <a:bodyPr lIns="0" tIns="0" rIns="0" bIns="0" rtlCol="0" anchor="t">
            <a:spAutoFit/>
          </a:bodyPr>
          <a:lstStyle/>
          <a:p>
            <a:pPr algn="l">
              <a:lnSpc>
                <a:spcPts val="271"/>
              </a:lnSpc>
            </a:pPr>
            <a:r>
              <a:rPr lang="en-US" sz="482" spc="-3">
                <a:solidFill>
                  <a:srgbClr val="000000"/>
                </a:solidFill>
                <a:latin typeface="IBM Plex Sans"/>
                <a:ea typeface="IBM Plex Sans"/>
                <a:cs typeface="IBM Plex Sans"/>
                <a:sym typeface="IBM Plex Sans"/>
              </a:rPr>
              <a:t>C</a:t>
            </a:r>
          </a:p>
        </p:txBody>
      </p:sp>
      <p:sp>
        <p:nvSpPr>
          <p:cNvPr id="16" name="TextBox 16"/>
          <p:cNvSpPr txBox="1"/>
          <p:nvPr/>
        </p:nvSpPr>
        <p:spPr>
          <a:xfrm>
            <a:off x="27001470" y="16082000"/>
            <a:ext cx="2256739" cy="874004"/>
          </a:xfrm>
          <a:prstGeom prst="rect">
            <a:avLst/>
          </a:prstGeom>
        </p:spPr>
        <p:txBody>
          <a:bodyPr lIns="0" tIns="0" rIns="0" bIns="0" rtlCol="0" anchor="t">
            <a:spAutoFit/>
          </a:bodyPr>
          <a:lstStyle/>
          <a:p>
            <a:pPr algn="l">
              <a:lnSpc>
                <a:spcPts val="1129"/>
              </a:lnSpc>
            </a:pPr>
            <a:r>
              <a:rPr lang="en-US" sz="2009" spc="-14">
                <a:solidFill>
                  <a:srgbClr val="000000"/>
                </a:solidFill>
                <a:latin typeface="IBM Plex Sans"/>
                <a:ea typeface="IBM Plex Sans"/>
                <a:cs typeface="IBM Plex Sans"/>
                <a:sym typeface="IBM Plex Sans"/>
              </a:rPr>
              <a:t>JBKS Architects</a:t>
            </a:r>
          </a:p>
          <a:p>
            <a:pPr algn="l">
              <a:lnSpc>
                <a:spcPts val="863"/>
              </a:lnSpc>
            </a:pPr>
            <a:r>
              <a:rPr lang="en-US" sz="1004" spc="-7">
                <a:solidFill>
                  <a:srgbClr val="000000"/>
                </a:solidFill>
                <a:latin typeface="IBM Plex Sans"/>
                <a:ea typeface="IBM Plex Sans"/>
                <a:cs typeface="IBM Plex Sans"/>
                <a:sym typeface="IBM Plex Sans"/>
              </a:rPr>
              <a:t>architects urban designers landscape and product designers</a:t>
            </a:r>
          </a:p>
          <a:p>
            <a:pPr algn="l">
              <a:lnSpc>
                <a:spcPts val="2511"/>
              </a:lnSpc>
            </a:pPr>
            <a:r>
              <a:rPr lang="en-US" sz="1004" spc="-7">
                <a:solidFill>
                  <a:srgbClr val="000000"/>
                </a:solidFill>
                <a:latin typeface="IBM Plex Sans"/>
                <a:ea typeface="IBM Plex Sans"/>
                <a:cs typeface="IBM Plex Sans"/>
                <a:sym typeface="IBM Plex Sans"/>
              </a:rPr>
              <a:t>Suite 1, Parkwood Stud, London Road,</a:t>
            </a:r>
          </a:p>
          <a:p>
            <a:pPr algn="l">
              <a:lnSpc>
                <a:spcPts val="502"/>
              </a:lnSpc>
            </a:pPr>
            <a:r>
              <a:rPr lang="en-US" sz="1004" spc="-7">
                <a:solidFill>
                  <a:srgbClr val="000000"/>
                </a:solidFill>
                <a:latin typeface="IBM Plex Sans"/>
                <a:ea typeface="IBM Plex Sans"/>
                <a:cs typeface="IBM Plex Sans"/>
                <a:sym typeface="IBM Plex Sans"/>
              </a:rPr>
              <a:t>Aston Rowant, Oxon, OX49 5SP</a:t>
            </a:r>
          </a:p>
        </p:txBody>
      </p:sp>
      <p:sp>
        <p:nvSpPr>
          <p:cNvPr id="17" name="TextBox 17"/>
          <p:cNvSpPr txBox="1"/>
          <p:nvPr/>
        </p:nvSpPr>
        <p:spPr>
          <a:xfrm>
            <a:off x="29169360" y="20429972"/>
            <a:ext cx="289427"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00</a:t>
            </a:r>
          </a:p>
        </p:txBody>
      </p:sp>
      <p:sp>
        <p:nvSpPr>
          <p:cNvPr id="18" name="TextBox 18"/>
          <p:cNvSpPr txBox="1"/>
          <p:nvPr/>
        </p:nvSpPr>
        <p:spPr>
          <a:xfrm>
            <a:off x="26983944" y="975179"/>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1.</a:t>
            </a:r>
          </a:p>
        </p:txBody>
      </p:sp>
      <p:sp>
        <p:nvSpPr>
          <p:cNvPr id="19" name="TextBox 19"/>
          <p:cNvSpPr txBox="1"/>
          <p:nvPr/>
        </p:nvSpPr>
        <p:spPr>
          <a:xfrm>
            <a:off x="26994231" y="32893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3.</a:t>
            </a:r>
          </a:p>
        </p:txBody>
      </p:sp>
      <p:sp>
        <p:nvSpPr>
          <p:cNvPr id="20" name="TextBox 20"/>
          <p:cNvSpPr txBox="1"/>
          <p:nvPr/>
        </p:nvSpPr>
        <p:spPr>
          <a:xfrm>
            <a:off x="26996136" y="27940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2.</a:t>
            </a:r>
          </a:p>
        </p:txBody>
      </p:sp>
      <p:sp>
        <p:nvSpPr>
          <p:cNvPr id="21" name="TextBox 21"/>
          <p:cNvSpPr txBox="1"/>
          <p:nvPr/>
        </p:nvSpPr>
        <p:spPr>
          <a:xfrm>
            <a:off x="26998422" y="3950408"/>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4.</a:t>
            </a:r>
          </a:p>
        </p:txBody>
      </p:sp>
      <p:sp>
        <p:nvSpPr>
          <p:cNvPr id="22" name="TextBox 22"/>
          <p:cNvSpPr txBox="1"/>
          <p:nvPr/>
        </p:nvSpPr>
        <p:spPr>
          <a:xfrm>
            <a:off x="27011757" y="17340653"/>
            <a:ext cx="251736"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Job</a:t>
            </a:r>
          </a:p>
        </p:txBody>
      </p:sp>
      <p:sp>
        <p:nvSpPr>
          <p:cNvPr id="23" name="TextBox 23"/>
          <p:cNvSpPr txBox="1"/>
          <p:nvPr/>
        </p:nvSpPr>
        <p:spPr>
          <a:xfrm>
            <a:off x="26974038" y="19035341"/>
            <a:ext cx="390563"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Scale</a:t>
            </a:r>
          </a:p>
        </p:txBody>
      </p:sp>
      <p:sp>
        <p:nvSpPr>
          <p:cNvPr id="24" name="TextBox 24"/>
          <p:cNvSpPr txBox="1"/>
          <p:nvPr/>
        </p:nvSpPr>
        <p:spPr>
          <a:xfrm>
            <a:off x="27007185" y="18089318"/>
            <a:ext cx="381667" cy="366484"/>
          </a:xfrm>
          <a:prstGeom prst="rect">
            <a:avLst/>
          </a:prstGeom>
        </p:spPr>
        <p:txBody>
          <a:bodyPr lIns="0" tIns="0" rIns="0" bIns="0" rtlCol="0" anchor="t">
            <a:spAutoFit/>
          </a:bodyPr>
          <a:lstStyle/>
          <a:p>
            <a:pPr algn="l">
              <a:lnSpc>
                <a:spcPts val="1463"/>
              </a:lnSpc>
            </a:pPr>
            <a:r>
              <a:rPr lang="en-US" sz="1205" spc="-8">
                <a:solidFill>
                  <a:srgbClr val="000000"/>
                </a:solidFill>
                <a:latin typeface="IBM Plex Sans"/>
                <a:ea typeface="IBM Plex Sans"/>
                <a:cs typeface="IBM Plex Sans"/>
                <a:sym typeface="IBM Plex Sans"/>
              </a:rPr>
              <a:t>DWG Title</a:t>
            </a:r>
          </a:p>
        </p:txBody>
      </p:sp>
      <p:sp>
        <p:nvSpPr>
          <p:cNvPr id="25" name="TextBox 25"/>
          <p:cNvSpPr txBox="1"/>
          <p:nvPr/>
        </p:nvSpPr>
        <p:spPr>
          <a:xfrm>
            <a:off x="27009852" y="19412531"/>
            <a:ext cx="329813"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Date</a:t>
            </a:r>
          </a:p>
        </p:txBody>
      </p:sp>
      <p:sp>
        <p:nvSpPr>
          <p:cNvPr id="26" name="TextBox 26"/>
          <p:cNvSpPr txBox="1"/>
          <p:nvPr/>
        </p:nvSpPr>
        <p:spPr>
          <a:xfrm>
            <a:off x="27022425" y="19817153"/>
            <a:ext cx="598732"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Dwg No.</a:t>
            </a:r>
          </a:p>
        </p:txBody>
      </p:sp>
      <p:sp>
        <p:nvSpPr>
          <p:cNvPr id="27" name="TextBox 27"/>
          <p:cNvSpPr txBox="1"/>
          <p:nvPr/>
        </p:nvSpPr>
        <p:spPr>
          <a:xfrm>
            <a:off x="29291661" y="18738161"/>
            <a:ext cx="190986" cy="679285"/>
          </a:xfrm>
          <a:prstGeom prst="rect">
            <a:avLst/>
          </a:prstGeom>
        </p:spPr>
        <p:txBody>
          <a:bodyPr lIns="0" tIns="0" rIns="0" bIns="0" rtlCol="0" anchor="t">
            <a:spAutoFit/>
          </a:bodyPr>
          <a:lstStyle/>
          <a:p>
            <a:pPr algn="just">
              <a:lnSpc>
                <a:spcPts val="2877"/>
              </a:lnSpc>
            </a:pPr>
            <a:r>
              <a:rPr lang="en-US" sz="1205" spc="-8">
                <a:solidFill>
                  <a:srgbClr val="000000"/>
                </a:solidFill>
                <a:latin typeface="IBM Plex Sans"/>
                <a:ea typeface="IBM Plex Sans"/>
                <a:cs typeface="IBM Plex Sans"/>
                <a:sym typeface="IBM Plex Sans"/>
              </a:rPr>
              <a:t>A1 A3</a:t>
            </a:r>
          </a:p>
        </p:txBody>
      </p:sp>
      <p:sp>
        <p:nvSpPr>
          <p:cNvPr id="28" name="TextBox 28"/>
          <p:cNvSpPr txBox="1"/>
          <p:nvPr/>
        </p:nvSpPr>
        <p:spPr>
          <a:xfrm>
            <a:off x="29199459" y="19947455"/>
            <a:ext cx="277654"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Rev</a:t>
            </a:r>
          </a:p>
        </p:txBody>
      </p:sp>
      <p:sp>
        <p:nvSpPr>
          <p:cNvPr id="29" name="TextBox 29"/>
          <p:cNvSpPr txBox="1"/>
          <p:nvPr/>
        </p:nvSpPr>
        <p:spPr>
          <a:xfrm>
            <a:off x="27315033" y="1003754"/>
            <a:ext cx="2145240" cy="3642312"/>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No deviation may be made from the details shown on this prior permission of the architects. found between this drawing and any other document should be referred immediately to the Architects. IF IN ANY DOUBT ASK.</a:t>
            </a:r>
          </a:p>
          <a:p>
            <a:pPr algn="l">
              <a:lnSpc>
                <a:spcPts val="3013"/>
              </a:lnSpc>
            </a:pPr>
            <a:r>
              <a:rPr lang="en-US" sz="1205" spc="-8">
                <a:solidFill>
                  <a:srgbClr val="000000"/>
                </a:solidFill>
                <a:latin typeface="IBM Plex Sans"/>
                <a:ea typeface="IBM Plex Sans"/>
                <a:cs typeface="IBM Plex Sans"/>
                <a:sym typeface="IBM Plex Sans"/>
              </a:rPr>
              <a:t>No dimensions should be</a:t>
            </a:r>
          </a:p>
          <a:p>
            <a:pPr algn="l">
              <a:lnSpc>
                <a:spcPts val="602"/>
              </a:lnSpc>
            </a:pPr>
            <a:r>
              <a:rPr lang="en-US" sz="1205" spc="-8">
                <a:solidFill>
                  <a:srgbClr val="000000"/>
                </a:solidFill>
                <a:latin typeface="IBM Plex Sans"/>
                <a:ea typeface="IBM Plex Sans"/>
                <a:cs typeface="IBM Plex Sans"/>
                <a:sym typeface="IBM Plex Sans"/>
              </a:rPr>
              <a:t>scaled from this drawing.</a:t>
            </a:r>
          </a:p>
          <a:p>
            <a:pPr algn="l">
              <a:lnSpc>
                <a:spcPts val="3013"/>
              </a:lnSpc>
            </a:pPr>
            <a:r>
              <a:rPr lang="en-US" sz="1205" spc="3">
                <a:solidFill>
                  <a:srgbClr val="000000"/>
                </a:solidFill>
                <a:latin typeface="IBM Plex Sans"/>
                <a:ea typeface="IBM Plex Sans"/>
                <a:cs typeface="IBM Plex Sans"/>
                <a:sym typeface="IBM Plex Sans"/>
              </a:rPr>
              <a:t>This drawing is to be removed</a:t>
            </a:r>
          </a:p>
          <a:p>
            <a:pPr algn="l">
              <a:lnSpc>
                <a:spcPts val="602"/>
              </a:lnSpc>
            </a:pPr>
            <a:r>
              <a:rPr lang="en-US" sz="1205" spc="-8">
                <a:solidFill>
                  <a:srgbClr val="000000"/>
                </a:solidFill>
                <a:latin typeface="IBM Plex Sans"/>
                <a:ea typeface="IBM Plex Sans"/>
                <a:cs typeface="IBM Plex Sans"/>
                <a:sym typeface="IBM Plex Sans"/>
              </a:rPr>
              <a:t>from currency immediately a</a:t>
            </a:r>
          </a:p>
          <a:p>
            <a:pPr algn="l">
              <a:lnSpc>
                <a:spcPts val="1983"/>
              </a:lnSpc>
            </a:pPr>
            <a:r>
              <a:rPr lang="en-US" sz="1205" spc="-8">
                <a:solidFill>
                  <a:srgbClr val="000000"/>
                </a:solidFill>
                <a:latin typeface="IBM Plex Sans"/>
                <a:ea typeface="IBM Plex Sans"/>
                <a:cs typeface="IBM Plex Sans"/>
                <a:sym typeface="IBM Plex Sans"/>
              </a:rPr>
              <a:t>revised version is issued.</a:t>
            </a:r>
          </a:p>
          <a:p>
            <a:pPr algn="l">
              <a:lnSpc>
                <a:spcPts val="3013"/>
              </a:lnSpc>
            </a:pPr>
            <a:r>
              <a:rPr lang="en-US" sz="1205" spc="-1">
                <a:solidFill>
                  <a:srgbClr val="000000"/>
                </a:solidFill>
                <a:latin typeface="IBM Plex Sans"/>
                <a:ea typeface="IBM Plex Sans"/>
                <a:cs typeface="IBM Plex Sans"/>
                <a:sym typeface="IBM Plex Sans"/>
              </a:rPr>
              <a:t>All rights described in Chapter</a:t>
            </a:r>
          </a:p>
          <a:p>
            <a:pPr algn="l">
              <a:lnSpc>
                <a:spcPts val="602"/>
              </a:lnSpc>
            </a:pPr>
            <a:r>
              <a:rPr lang="en-US" sz="1205" spc="-8">
                <a:solidFill>
                  <a:srgbClr val="000000"/>
                </a:solidFill>
                <a:latin typeface="IBM Plex Sans"/>
                <a:ea typeface="IBM Plex Sans"/>
                <a:cs typeface="IBM Plex Sans"/>
                <a:sym typeface="IBM Plex Sans"/>
              </a:rPr>
              <a:t>IV of the Copyright, Desings</a:t>
            </a:r>
          </a:p>
          <a:p>
            <a:pPr algn="l">
              <a:lnSpc>
                <a:spcPts val="2007"/>
              </a:lnSpc>
            </a:pPr>
            <a:r>
              <a:rPr lang="en-US" sz="1205" spc="14">
                <a:solidFill>
                  <a:srgbClr val="000000"/>
                </a:solidFill>
                <a:latin typeface="IBM Plex Sans"/>
                <a:ea typeface="IBM Plex Sans"/>
                <a:cs typeface="IBM Plex Sans"/>
                <a:sym typeface="IBM Plex Sans"/>
              </a:rPr>
              <a:t>and Patents Act of 1988 have</a:t>
            </a:r>
          </a:p>
          <a:p>
            <a:pPr algn="l">
              <a:lnSpc>
                <a:spcPts val="602"/>
              </a:lnSpc>
            </a:pPr>
            <a:r>
              <a:rPr lang="en-US" sz="1205" spc="-8">
                <a:solidFill>
                  <a:srgbClr val="000000"/>
                </a:solidFill>
                <a:latin typeface="IBM Plex Sans"/>
                <a:ea typeface="IBM Plex Sans"/>
                <a:cs typeface="IBM Plex Sans"/>
                <a:sym typeface="IBM Plex Sans"/>
              </a:rPr>
              <a:t>been generally asserted.</a:t>
            </a:r>
          </a:p>
        </p:txBody>
      </p:sp>
      <p:sp>
        <p:nvSpPr>
          <p:cNvPr id="30" name="TextBox 30"/>
          <p:cNvSpPr txBox="1"/>
          <p:nvPr/>
        </p:nvSpPr>
        <p:spPr>
          <a:xfrm>
            <a:off x="27324177" y="1334081"/>
            <a:ext cx="590198"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drawing </a:t>
            </a:r>
          </a:p>
        </p:txBody>
      </p:sp>
      <p:sp>
        <p:nvSpPr>
          <p:cNvPr id="31" name="TextBox 31"/>
          <p:cNvSpPr txBox="1"/>
          <p:nvPr/>
        </p:nvSpPr>
        <p:spPr>
          <a:xfrm>
            <a:off x="28233233" y="1334081"/>
            <a:ext cx="538124"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without </a:t>
            </a:r>
          </a:p>
        </p:txBody>
      </p:sp>
      <p:sp>
        <p:nvSpPr>
          <p:cNvPr id="32" name="TextBox 32"/>
          <p:cNvSpPr txBox="1"/>
          <p:nvPr/>
        </p:nvSpPr>
        <p:spPr>
          <a:xfrm>
            <a:off x="27329130" y="1666313"/>
            <a:ext cx="31272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Any </a:t>
            </a:r>
          </a:p>
        </p:txBody>
      </p:sp>
      <p:sp>
        <p:nvSpPr>
          <p:cNvPr id="33" name="TextBox 33"/>
          <p:cNvSpPr txBox="1"/>
          <p:nvPr/>
        </p:nvSpPr>
        <p:spPr>
          <a:xfrm>
            <a:off x="27901773" y="1666313"/>
            <a:ext cx="87660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discrepancy </a:t>
            </a:r>
          </a:p>
        </p:txBody>
      </p:sp>
      <p:sp>
        <p:nvSpPr>
          <p:cNvPr id="34" name="TextBox 34"/>
          <p:cNvSpPr txBox="1"/>
          <p:nvPr/>
        </p:nvSpPr>
        <p:spPr>
          <a:xfrm>
            <a:off x="27010985" y="16896836"/>
            <a:ext cx="1171851" cy="274282"/>
          </a:xfrm>
          <a:prstGeom prst="rect">
            <a:avLst/>
          </a:prstGeom>
        </p:spPr>
        <p:txBody>
          <a:bodyPr lIns="0" tIns="0" rIns="0" bIns="0" rtlCol="0" anchor="t">
            <a:spAutoFit/>
          </a:bodyPr>
          <a:lstStyle/>
          <a:p>
            <a:pPr algn="l">
              <a:lnSpc>
                <a:spcPts val="2511"/>
              </a:lnSpc>
            </a:pPr>
            <a:r>
              <a:rPr lang="en-US" sz="1004" spc="-7">
                <a:solidFill>
                  <a:srgbClr val="000000"/>
                </a:solidFill>
                <a:latin typeface="IBM Plex Sans"/>
                <a:ea typeface="IBM Plex Sans"/>
                <a:cs typeface="IBM Plex Sans"/>
                <a:sym typeface="IBM Plex Sans"/>
              </a:rPr>
              <a:t>Tel: (01844) 350101</a:t>
            </a:r>
          </a:p>
        </p:txBody>
      </p:sp>
      <p:sp>
        <p:nvSpPr>
          <p:cNvPr id="35" name="TextBox 35"/>
          <p:cNvSpPr txBox="1"/>
          <p:nvPr/>
        </p:nvSpPr>
        <p:spPr>
          <a:xfrm>
            <a:off x="28856940" y="18762059"/>
            <a:ext cx="211341" cy="691839"/>
          </a:xfrm>
          <a:prstGeom prst="rect">
            <a:avLst/>
          </a:prstGeom>
        </p:spPr>
        <p:txBody>
          <a:bodyPr lIns="0" tIns="0" rIns="0" bIns="0" rtlCol="0" anchor="t">
            <a:spAutoFit/>
          </a:bodyPr>
          <a:lstStyle/>
          <a:p>
            <a:pPr algn="just">
              <a:lnSpc>
                <a:spcPts val="2877"/>
              </a:lnSpc>
            </a:pPr>
            <a:r>
              <a:rPr lang="en-US" sz="1607" spc="-11">
                <a:solidFill>
                  <a:srgbClr val="000000"/>
                </a:solidFill>
                <a:latin typeface="IBM Plex Sans"/>
                <a:ea typeface="IBM Plex Sans"/>
                <a:cs typeface="IBM Plex Sans"/>
                <a:sym typeface="IBM Plex Sans"/>
              </a:rPr>
              <a:t>@ @</a:t>
            </a:r>
          </a:p>
        </p:txBody>
      </p:sp>
      <p:sp>
        <p:nvSpPr>
          <p:cNvPr id="36" name="TextBox 36"/>
          <p:cNvSpPr txBox="1"/>
          <p:nvPr/>
        </p:nvSpPr>
        <p:spPr>
          <a:xfrm>
            <a:off x="28070175" y="19492817"/>
            <a:ext cx="937403" cy="326460"/>
          </a:xfrm>
          <a:prstGeom prst="rect">
            <a:avLst/>
          </a:prstGeom>
        </p:spPr>
        <p:txBody>
          <a:bodyPr lIns="0" tIns="0" rIns="0" bIns="0" rtlCol="0" anchor="t">
            <a:spAutoFit/>
          </a:bodyPr>
          <a:lstStyle/>
          <a:p>
            <a:pPr algn="l">
              <a:lnSpc>
                <a:spcPts val="2877"/>
              </a:lnSpc>
            </a:pPr>
            <a:r>
              <a:rPr lang="en-US" sz="1607" spc="-11">
                <a:solidFill>
                  <a:srgbClr val="000000"/>
                </a:solidFill>
                <a:latin typeface="IBM Plex Sans"/>
                <a:ea typeface="IBM Plex Sans"/>
                <a:cs typeface="IBM Plex Sans"/>
                <a:sym typeface="IBM Plex Sans"/>
              </a:rPr>
              <a:t>April 2024</a:t>
            </a:r>
          </a:p>
        </p:txBody>
      </p:sp>
      <p:sp>
        <p:nvSpPr>
          <p:cNvPr id="37" name="TextBox 37"/>
          <p:cNvSpPr txBox="1"/>
          <p:nvPr/>
        </p:nvSpPr>
        <p:spPr>
          <a:xfrm rot="-5400000">
            <a:off x="25673570" y="16851440"/>
            <a:ext cx="8244078" cy="99803"/>
          </a:xfrm>
          <a:prstGeom prst="rect">
            <a:avLst/>
          </a:prstGeom>
        </p:spPr>
        <p:txBody>
          <a:bodyPr lIns="0" tIns="0" rIns="0" bIns="0" rtlCol="0" anchor="t">
            <a:spAutoFit/>
          </a:bodyPr>
          <a:lstStyle/>
          <a:p>
            <a:pPr algn="l">
              <a:lnSpc>
                <a:spcPts val="843"/>
              </a:lnSpc>
            </a:pPr>
            <a:r>
              <a:rPr lang="en-US" sz="602" spc="-4">
                <a:solidFill>
                  <a:srgbClr val="000000"/>
                </a:solidFill>
                <a:latin typeface="IBM Plex Sans"/>
                <a:ea typeface="IBM Plex Sans"/>
                <a:cs typeface="IBM Plex Sans"/>
                <a:sym typeface="IBM Plex Sans"/>
              </a:rPr>
              <a:t>Y:\Shared\JBKS Project Files\SHIN - Shinfield Community Church\STAGE 3_DEVELOPED DESIGN\07_DRAWINGS\02_PLANNING DRG's\01_JBKS DRG's\01_DWGs\01_CURRENT\SHIN_06.121.00_Proposed North East Elevation.dwg</a:t>
            </a:r>
          </a:p>
        </p:txBody>
      </p:sp>
      <p:sp>
        <p:nvSpPr>
          <p:cNvPr id="38" name="TextBox 38"/>
          <p:cNvSpPr txBox="1"/>
          <p:nvPr/>
        </p:nvSpPr>
        <p:spPr>
          <a:xfrm>
            <a:off x="634365" y="614610"/>
            <a:ext cx="141744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REVISIONS</a:t>
            </a:r>
          </a:p>
        </p:txBody>
      </p:sp>
      <p:sp>
        <p:nvSpPr>
          <p:cNvPr id="39" name="TextBox 39"/>
          <p:cNvSpPr txBox="1"/>
          <p:nvPr/>
        </p:nvSpPr>
        <p:spPr>
          <a:xfrm>
            <a:off x="4198239" y="614610"/>
            <a:ext cx="1084555"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LEGEND</a:t>
            </a:r>
          </a:p>
        </p:txBody>
      </p:sp>
      <p:sp>
        <p:nvSpPr>
          <p:cNvPr id="40" name="TextBox 40"/>
          <p:cNvSpPr txBox="1"/>
          <p:nvPr/>
        </p:nvSpPr>
        <p:spPr>
          <a:xfrm>
            <a:off x="27006804" y="575739"/>
            <a:ext cx="98330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NOTES:</a:t>
            </a:r>
          </a:p>
        </p:txBody>
      </p:sp>
      <p:sp>
        <p:nvSpPr>
          <p:cNvPr id="41" name="TextBox 41"/>
          <p:cNvSpPr txBox="1"/>
          <p:nvPr/>
        </p:nvSpPr>
        <p:spPr>
          <a:xfrm>
            <a:off x="27756612" y="17362780"/>
            <a:ext cx="1582998" cy="606514"/>
          </a:xfrm>
          <a:prstGeom prst="rect">
            <a:avLst/>
          </a:prstGeom>
        </p:spPr>
        <p:txBody>
          <a:bodyPr lIns="0" tIns="0" rIns="0" bIns="0" rtlCol="0" anchor="t">
            <a:spAutoFit/>
          </a:bodyPr>
          <a:lstStyle/>
          <a:p>
            <a:pPr algn="ctr">
              <a:lnSpc>
                <a:spcPts val="1599"/>
              </a:lnSpc>
            </a:pPr>
            <a:r>
              <a:rPr lang="en-US" sz="1332" spc="-9">
                <a:solidFill>
                  <a:srgbClr val="000000"/>
                </a:solidFill>
                <a:latin typeface="IBM Plex Sans"/>
                <a:ea typeface="IBM Plex Sans"/>
                <a:cs typeface="IBM Plex Sans"/>
                <a:sym typeface="IBM Plex Sans"/>
              </a:rPr>
              <a:t>Shinfield Community Church, Shinfield, Reading</a:t>
            </a:r>
          </a:p>
        </p:txBody>
      </p:sp>
      <p:sp>
        <p:nvSpPr>
          <p:cNvPr id="42" name="TextBox 42"/>
          <p:cNvSpPr txBox="1"/>
          <p:nvPr/>
        </p:nvSpPr>
        <p:spPr>
          <a:xfrm>
            <a:off x="27723465" y="15452846"/>
            <a:ext cx="1081878" cy="268110"/>
          </a:xfrm>
          <a:prstGeom prst="rect">
            <a:avLst/>
          </a:prstGeom>
        </p:spPr>
        <p:txBody>
          <a:bodyPr lIns="0" tIns="0" rIns="0" bIns="0" rtlCol="0" anchor="t">
            <a:spAutoFit/>
          </a:bodyPr>
          <a:lstStyle/>
          <a:p>
            <a:pPr algn="l">
              <a:lnSpc>
                <a:spcPts val="2239"/>
              </a:lnSpc>
            </a:pPr>
            <a:r>
              <a:rPr lang="en-US" sz="1599" spc="-35">
                <a:solidFill>
                  <a:srgbClr val="000000"/>
                </a:solidFill>
                <a:latin typeface="Montserrat"/>
                <a:ea typeface="Montserrat"/>
                <a:cs typeface="Montserrat"/>
                <a:sym typeface="Montserrat"/>
              </a:rPr>
              <a:t>PLANNING</a:t>
            </a:r>
          </a:p>
        </p:txBody>
      </p:sp>
      <p:sp>
        <p:nvSpPr>
          <p:cNvPr id="43" name="TextBox 43"/>
          <p:cNvSpPr txBox="1"/>
          <p:nvPr/>
        </p:nvSpPr>
        <p:spPr>
          <a:xfrm>
            <a:off x="1187577" y="20294317"/>
            <a:ext cx="165449" cy="404651"/>
          </a:xfrm>
          <a:prstGeom prst="rect">
            <a:avLst/>
          </a:prstGeom>
        </p:spPr>
        <p:txBody>
          <a:bodyPr lIns="0" tIns="0" rIns="0" bIns="0" rtlCol="0" anchor="t">
            <a:spAutoFit/>
          </a:bodyPr>
          <a:lstStyle/>
          <a:p>
            <a:pPr algn="l">
              <a:lnSpc>
                <a:spcPts val="3274"/>
              </a:lnSpc>
            </a:pPr>
            <a:r>
              <a:rPr lang="en-US" sz="2339">
                <a:solidFill>
                  <a:srgbClr val="000000"/>
                </a:solidFill>
                <a:latin typeface="Tahoma"/>
                <a:ea typeface="Tahoma"/>
                <a:cs typeface="Tahoma"/>
                <a:sym typeface="Tahoma"/>
              </a:rPr>
              <a:t>1</a:t>
            </a:r>
          </a:p>
        </p:txBody>
      </p:sp>
      <p:sp>
        <p:nvSpPr>
          <p:cNvPr id="44" name="TextBox 44"/>
          <p:cNvSpPr txBox="1"/>
          <p:nvPr/>
        </p:nvSpPr>
        <p:spPr>
          <a:xfrm>
            <a:off x="1725930" y="20286697"/>
            <a:ext cx="4043896" cy="393002"/>
          </a:xfrm>
          <a:prstGeom prst="rect">
            <a:avLst/>
          </a:prstGeom>
        </p:spPr>
        <p:txBody>
          <a:bodyPr lIns="0" tIns="0" rIns="0" bIns="0" rtlCol="0" anchor="t">
            <a:spAutoFit/>
          </a:bodyPr>
          <a:lstStyle/>
          <a:p>
            <a:pPr algn="r">
              <a:lnSpc>
                <a:spcPts val="1590"/>
              </a:lnSpc>
            </a:pPr>
            <a:r>
              <a:rPr lang="en-US" sz="2339">
                <a:solidFill>
                  <a:srgbClr val="000000"/>
                </a:solidFill>
                <a:latin typeface="Tahoma"/>
                <a:ea typeface="Tahoma"/>
                <a:cs typeface="Tahoma"/>
                <a:sym typeface="Tahoma"/>
              </a:rPr>
              <a:t>Proposed North East Elevation</a:t>
            </a:r>
          </a:p>
          <a:p>
            <a:pPr algn="r">
              <a:lnSpc>
                <a:spcPts val="2436"/>
              </a:lnSpc>
            </a:pPr>
            <a:r>
              <a:rPr lang="en-US" sz="974">
                <a:solidFill>
                  <a:srgbClr val="000000"/>
                </a:solidFill>
                <a:latin typeface="Tahoma"/>
                <a:ea typeface="Tahoma"/>
                <a:cs typeface="Tahoma"/>
                <a:sym typeface="Tahoma"/>
              </a:rPr>
              <a:t>Scale: 1 : 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8942" y="8288846"/>
            <a:ext cx="29239216" cy="6010465"/>
          </a:xfrm>
          <a:custGeom>
            <a:avLst/>
            <a:gdLst/>
            <a:ahLst/>
            <a:cxnLst/>
            <a:rect l="l" t="t" r="r" b="b"/>
            <a:pathLst>
              <a:path w="29239216" h="6010465">
                <a:moveTo>
                  <a:pt x="0" y="0"/>
                </a:moveTo>
                <a:lnTo>
                  <a:pt x="29239216" y="0"/>
                </a:lnTo>
                <a:lnTo>
                  <a:pt x="29239216" y="6010465"/>
                </a:lnTo>
                <a:lnTo>
                  <a:pt x="0" y="60104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21951315" y="11579476"/>
            <a:ext cx="1968246" cy="2506980"/>
          </a:xfrm>
          <a:custGeom>
            <a:avLst/>
            <a:gdLst/>
            <a:ahLst/>
            <a:cxnLst/>
            <a:rect l="l" t="t" r="r" b="b"/>
            <a:pathLst>
              <a:path w="1968246" h="2506980">
                <a:moveTo>
                  <a:pt x="0" y="0"/>
                </a:moveTo>
                <a:lnTo>
                  <a:pt x="1968246" y="0"/>
                </a:lnTo>
                <a:lnTo>
                  <a:pt x="1968246" y="2506980"/>
                </a:lnTo>
                <a:lnTo>
                  <a:pt x="0" y="2506980"/>
                </a:lnTo>
                <a:lnTo>
                  <a:pt x="0" y="0"/>
                </a:lnTo>
                <a:close/>
              </a:path>
            </a:pathLst>
          </a:custGeom>
          <a:blipFill>
            <a:blip r:embed="rId4"/>
            <a:stretch>
              <a:fillRect/>
            </a:stretch>
          </a:blipFill>
        </p:spPr>
        <p:txBody>
          <a:bodyPr/>
          <a:lstStyle/>
          <a:p>
            <a:endParaRPr lang="en-GB"/>
          </a:p>
        </p:txBody>
      </p:sp>
      <p:grpSp>
        <p:nvGrpSpPr>
          <p:cNvPr id="4" name="Group 4"/>
          <p:cNvGrpSpPr>
            <a:grpSpLocks noChangeAspect="1"/>
          </p:cNvGrpSpPr>
          <p:nvPr/>
        </p:nvGrpSpPr>
        <p:grpSpPr>
          <a:xfrm>
            <a:off x="512445" y="13280841"/>
            <a:ext cx="66732" cy="137627"/>
            <a:chOff x="0" y="0"/>
            <a:chExt cx="66738" cy="137630"/>
          </a:xfrm>
        </p:grpSpPr>
        <p:sp>
          <p:nvSpPr>
            <p:cNvPr id="5" name="Freeform 5"/>
            <p:cNvSpPr/>
            <p:nvPr/>
          </p:nvSpPr>
          <p:spPr>
            <a:xfrm>
              <a:off x="0" y="127"/>
              <a:ext cx="66802" cy="137287"/>
            </a:xfrm>
            <a:custGeom>
              <a:avLst/>
              <a:gdLst/>
              <a:ahLst/>
              <a:cxnLst/>
              <a:rect l="l" t="t" r="r" b="b"/>
              <a:pathLst>
                <a:path w="66802" h="137287">
                  <a:moveTo>
                    <a:pt x="61722" y="0"/>
                  </a:moveTo>
                  <a:cubicBezTo>
                    <a:pt x="61214" y="0"/>
                    <a:pt x="60706" y="254"/>
                    <a:pt x="60452" y="762"/>
                  </a:cubicBezTo>
                  <a:lnTo>
                    <a:pt x="0" y="93599"/>
                  </a:lnTo>
                  <a:lnTo>
                    <a:pt x="0" y="98044"/>
                  </a:lnTo>
                  <a:cubicBezTo>
                    <a:pt x="508" y="98044"/>
                    <a:pt x="1016" y="97790"/>
                    <a:pt x="1270" y="97282"/>
                  </a:cubicBezTo>
                  <a:lnTo>
                    <a:pt x="60452" y="6477"/>
                  </a:lnTo>
                  <a:lnTo>
                    <a:pt x="63500" y="49784"/>
                  </a:lnTo>
                  <a:lnTo>
                    <a:pt x="25400" y="96266"/>
                  </a:lnTo>
                  <a:lnTo>
                    <a:pt x="0" y="132969"/>
                  </a:lnTo>
                  <a:lnTo>
                    <a:pt x="0" y="137287"/>
                  </a:lnTo>
                  <a:cubicBezTo>
                    <a:pt x="508" y="137287"/>
                    <a:pt x="1016" y="137033"/>
                    <a:pt x="1270" y="136652"/>
                  </a:cubicBezTo>
                  <a:lnTo>
                    <a:pt x="27940" y="98171"/>
                  </a:lnTo>
                  <a:lnTo>
                    <a:pt x="66421" y="51308"/>
                  </a:lnTo>
                  <a:lnTo>
                    <a:pt x="66802" y="50165"/>
                  </a:lnTo>
                  <a:lnTo>
                    <a:pt x="63246" y="762"/>
                  </a:lnTo>
                  <a:lnTo>
                    <a:pt x="62103" y="0"/>
                  </a:lnTo>
                  <a:cubicBezTo>
                    <a:pt x="61976" y="0"/>
                    <a:pt x="61849" y="0"/>
                    <a:pt x="61722" y="0"/>
                  </a:cubicBezTo>
                  <a:close/>
                </a:path>
              </a:pathLst>
            </a:custGeom>
            <a:solidFill>
              <a:srgbClr val="000000"/>
            </a:solidFill>
          </p:spPr>
          <p:txBody>
            <a:bodyPr/>
            <a:lstStyle/>
            <a:p>
              <a:endParaRPr lang="en-GB"/>
            </a:p>
          </p:txBody>
        </p:sp>
      </p:grpSp>
      <p:grpSp>
        <p:nvGrpSpPr>
          <p:cNvPr id="6" name="Group 6"/>
          <p:cNvGrpSpPr>
            <a:grpSpLocks noChangeAspect="1"/>
          </p:cNvGrpSpPr>
          <p:nvPr/>
        </p:nvGrpSpPr>
        <p:grpSpPr>
          <a:xfrm>
            <a:off x="448942" y="11009071"/>
            <a:ext cx="1173347" cy="2159613"/>
            <a:chOff x="0" y="0"/>
            <a:chExt cx="1173340" cy="2159610"/>
          </a:xfrm>
        </p:grpSpPr>
        <p:sp>
          <p:nvSpPr>
            <p:cNvPr id="7" name="Freeform 7"/>
            <p:cNvSpPr/>
            <p:nvPr/>
          </p:nvSpPr>
          <p:spPr>
            <a:xfrm>
              <a:off x="63373" y="1669415"/>
              <a:ext cx="25654" cy="110363"/>
            </a:xfrm>
            <a:custGeom>
              <a:avLst/>
              <a:gdLst/>
              <a:ahLst/>
              <a:cxnLst/>
              <a:rect l="l" t="t" r="r" b="b"/>
              <a:pathLst>
                <a:path w="25654" h="110363">
                  <a:moveTo>
                    <a:pt x="1016" y="127"/>
                  </a:moveTo>
                  <a:lnTo>
                    <a:pt x="127" y="254"/>
                  </a:lnTo>
                  <a:lnTo>
                    <a:pt x="127" y="4572"/>
                  </a:lnTo>
                  <a:lnTo>
                    <a:pt x="11938" y="22225"/>
                  </a:lnTo>
                  <a:lnTo>
                    <a:pt x="22352" y="67818"/>
                  </a:lnTo>
                  <a:lnTo>
                    <a:pt x="1397" y="105537"/>
                  </a:lnTo>
                  <a:lnTo>
                    <a:pt x="0" y="106807"/>
                  </a:lnTo>
                  <a:lnTo>
                    <a:pt x="0" y="110363"/>
                  </a:lnTo>
                  <a:lnTo>
                    <a:pt x="1016" y="110109"/>
                  </a:lnTo>
                  <a:lnTo>
                    <a:pt x="3683" y="107823"/>
                  </a:lnTo>
                  <a:lnTo>
                    <a:pt x="4064" y="107442"/>
                  </a:lnTo>
                  <a:lnTo>
                    <a:pt x="25527" y="68707"/>
                  </a:lnTo>
                  <a:lnTo>
                    <a:pt x="25654" y="67564"/>
                  </a:lnTo>
                  <a:lnTo>
                    <a:pt x="14986" y="21082"/>
                  </a:lnTo>
                  <a:lnTo>
                    <a:pt x="14732" y="20574"/>
                  </a:lnTo>
                  <a:lnTo>
                    <a:pt x="1397" y="762"/>
                  </a:lnTo>
                  <a:lnTo>
                    <a:pt x="889" y="0"/>
                  </a:lnTo>
                  <a:close/>
                </a:path>
              </a:pathLst>
            </a:custGeom>
            <a:solidFill>
              <a:srgbClr val="000000"/>
            </a:solidFill>
          </p:spPr>
          <p:txBody>
            <a:bodyPr/>
            <a:lstStyle/>
            <a:p>
              <a:endParaRPr lang="en-GB"/>
            </a:p>
          </p:txBody>
        </p:sp>
        <p:sp>
          <p:nvSpPr>
            <p:cNvPr id="8" name="Freeform 8"/>
            <p:cNvSpPr/>
            <p:nvPr/>
          </p:nvSpPr>
          <p:spPr>
            <a:xfrm>
              <a:off x="63500" y="63627"/>
              <a:ext cx="1046480" cy="2032508"/>
            </a:xfrm>
            <a:custGeom>
              <a:avLst/>
              <a:gdLst/>
              <a:ahLst/>
              <a:cxnLst/>
              <a:rect l="l" t="t" r="r" b="b"/>
              <a:pathLst>
                <a:path w="1046480" h="2032508">
                  <a:moveTo>
                    <a:pt x="557784" y="0"/>
                  </a:moveTo>
                  <a:cubicBezTo>
                    <a:pt x="557657" y="0"/>
                    <a:pt x="557530" y="0"/>
                    <a:pt x="557403" y="0"/>
                  </a:cubicBezTo>
                  <a:lnTo>
                    <a:pt x="478917" y="17145"/>
                  </a:lnTo>
                  <a:lnTo>
                    <a:pt x="393827" y="40767"/>
                  </a:lnTo>
                  <a:lnTo>
                    <a:pt x="301498" y="130937"/>
                  </a:lnTo>
                  <a:lnTo>
                    <a:pt x="241427" y="122682"/>
                  </a:lnTo>
                  <a:lnTo>
                    <a:pt x="180467" y="68580"/>
                  </a:lnTo>
                  <a:lnTo>
                    <a:pt x="179959" y="68326"/>
                  </a:lnTo>
                  <a:lnTo>
                    <a:pt x="142621" y="52705"/>
                  </a:lnTo>
                  <a:cubicBezTo>
                    <a:pt x="142367" y="52578"/>
                    <a:pt x="142240" y="52578"/>
                    <a:pt x="141986" y="52578"/>
                  </a:cubicBezTo>
                  <a:cubicBezTo>
                    <a:pt x="141478" y="52578"/>
                    <a:pt x="140970" y="52832"/>
                    <a:pt x="140716" y="53213"/>
                  </a:cubicBezTo>
                  <a:lnTo>
                    <a:pt x="109855" y="95885"/>
                  </a:lnTo>
                  <a:lnTo>
                    <a:pt x="109601" y="96901"/>
                  </a:lnTo>
                  <a:lnTo>
                    <a:pt x="116459" y="209042"/>
                  </a:lnTo>
                  <a:lnTo>
                    <a:pt x="101727" y="258572"/>
                  </a:lnTo>
                  <a:lnTo>
                    <a:pt x="40005" y="250444"/>
                  </a:lnTo>
                  <a:lnTo>
                    <a:pt x="508" y="236728"/>
                  </a:lnTo>
                  <a:lnTo>
                    <a:pt x="0" y="236474"/>
                  </a:lnTo>
                  <a:lnTo>
                    <a:pt x="0" y="239776"/>
                  </a:lnTo>
                  <a:lnTo>
                    <a:pt x="39116" y="253365"/>
                  </a:lnTo>
                  <a:lnTo>
                    <a:pt x="102616" y="261874"/>
                  </a:lnTo>
                  <a:cubicBezTo>
                    <a:pt x="102743" y="261874"/>
                    <a:pt x="102743" y="261874"/>
                    <a:pt x="102870" y="261874"/>
                  </a:cubicBezTo>
                  <a:cubicBezTo>
                    <a:pt x="103505" y="261874"/>
                    <a:pt x="104140" y="261366"/>
                    <a:pt x="104394" y="260731"/>
                  </a:cubicBezTo>
                  <a:lnTo>
                    <a:pt x="119634" y="209677"/>
                  </a:lnTo>
                  <a:lnTo>
                    <a:pt x="112903" y="97282"/>
                  </a:lnTo>
                  <a:lnTo>
                    <a:pt x="142748" y="56134"/>
                  </a:lnTo>
                  <a:lnTo>
                    <a:pt x="178689" y="71120"/>
                  </a:lnTo>
                  <a:lnTo>
                    <a:pt x="239776" y="125476"/>
                  </a:lnTo>
                  <a:lnTo>
                    <a:pt x="240665" y="125857"/>
                  </a:lnTo>
                  <a:lnTo>
                    <a:pt x="302006" y="134239"/>
                  </a:lnTo>
                  <a:lnTo>
                    <a:pt x="303276" y="133858"/>
                  </a:lnTo>
                  <a:lnTo>
                    <a:pt x="395224" y="43815"/>
                  </a:lnTo>
                  <a:lnTo>
                    <a:pt x="479679" y="20320"/>
                  </a:lnTo>
                  <a:lnTo>
                    <a:pt x="479679" y="20320"/>
                  </a:lnTo>
                  <a:lnTo>
                    <a:pt x="557022" y="3429"/>
                  </a:lnTo>
                  <a:lnTo>
                    <a:pt x="610616" y="97155"/>
                  </a:lnTo>
                  <a:lnTo>
                    <a:pt x="580009" y="220345"/>
                  </a:lnTo>
                  <a:lnTo>
                    <a:pt x="527685" y="274574"/>
                  </a:lnTo>
                  <a:lnTo>
                    <a:pt x="430403" y="394716"/>
                  </a:lnTo>
                  <a:cubicBezTo>
                    <a:pt x="429895" y="395351"/>
                    <a:pt x="429895" y="396240"/>
                    <a:pt x="430530" y="396875"/>
                  </a:cubicBezTo>
                  <a:lnTo>
                    <a:pt x="471297" y="437642"/>
                  </a:lnTo>
                  <a:lnTo>
                    <a:pt x="472694" y="438150"/>
                  </a:lnTo>
                  <a:lnTo>
                    <a:pt x="539369" y="427863"/>
                  </a:lnTo>
                  <a:lnTo>
                    <a:pt x="622427" y="405892"/>
                  </a:lnTo>
                  <a:lnTo>
                    <a:pt x="733806" y="453009"/>
                  </a:lnTo>
                  <a:lnTo>
                    <a:pt x="782701" y="555625"/>
                  </a:lnTo>
                  <a:lnTo>
                    <a:pt x="707390" y="657987"/>
                  </a:lnTo>
                  <a:lnTo>
                    <a:pt x="604520" y="622554"/>
                  </a:lnTo>
                  <a:lnTo>
                    <a:pt x="441960" y="622173"/>
                  </a:lnTo>
                  <a:lnTo>
                    <a:pt x="440690" y="622808"/>
                  </a:lnTo>
                  <a:cubicBezTo>
                    <a:pt x="440436" y="623189"/>
                    <a:pt x="440309" y="623697"/>
                    <a:pt x="440436" y="624205"/>
                  </a:cubicBezTo>
                  <a:lnTo>
                    <a:pt x="457581" y="688975"/>
                  </a:lnTo>
                  <a:cubicBezTo>
                    <a:pt x="457708" y="689610"/>
                    <a:pt x="458343" y="690118"/>
                    <a:pt x="458978" y="690118"/>
                  </a:cubicBezTo>
                  <a:lnTo>
                    <a:pt x="594360" y="702945"/>
                  </a:lnTo>
                  <a:lnTo>
                    <a:pt x="623697" y="736473"/>
                  </a:lnTo>
                  <a:lnTo>
                    <a:pt x="696214" y="798322"/>
                  </a:lnTo>
                  <a:lnTo>
                    <a:pt x="696976" y="798703"/>
                  </a:lnTo>
                  <a:lnTo>
                    <a:pt x="781177" y="810514"/>
                  </a:lnTo>
                  <a:lnTo>
                    <a:pt x="843788" y="806323"/>
                  </a:lnTo>
                  <a:lnTo>
                    <a:pt x="932942" y="868426"/>
                  </a:lnTo>
                  <a:lnTo>
                    <a:pt x="903351" y="883158"/>
                  </a:lnTo>
                  <a:lnTo>
                    <a:pt x="798957" y="923544"/>
                  </a:lnTo>
                  <a:lnTo>
                    <a:pt x="797941" y="924941"/>
                  </a:lnTo>
                  <a:cubicBezTo>
                    <a:pt x="797941" y="925576"/>
                    <a:pt x="798322" y="926211"/>
                    <a:pt x="798830" y="926465"/>
                  </a:cubicBezTo>
                  <a:lnTo>
                    <a:pt x="877697" y="963803"/>
                  </a:lnTo>
                  <a:lnTo>
                    <a:pt x="944499" y="968121"/>
                  </a:lnTo>
                  <a:lnTo>
                    <a:pt x="996696" y="1045337"/>
                  </a:lnTo>
                  <a:lnTo>
                    <a:pt x="949833" y="1100328"/>
                  </a:lnTo>
                  <a:lnTo>
                    <a:pt x="902843" y="1105535"/>
                  </a:lnTo>
                  <a:lnTo>
                    <a:pt x="822071" y="1077849"/>
                  </a:lnTo>
                  <a:cubicBezTo>
                    <a:pt x="821944" y="1077849"/>
                    <a:pt x="821690" y="1077722"/>
                    <a:pt x="821563" y="1077722"/>
                  </a:cubicBezTo>
                  <a:cubicBezTo>
                    <a:pt x="821182" y="1077722"/>
                    <a:pt x="820801" y="1077849"/>
                    <a:pt x="820547" y="1078103"/>
                  </a:cubicBezTo>
                  <a:lnTo>
                    <a:pt x="758063" y="1133348"/>
                  </a:lnTo>
                  <a:cubicBezTo>
                    <a:pt x="757555" y="1133856"/>
                    <a:pt x="757301" y="1134745"/>
                    <a:pt x="757682" y="1135380"/>
                  </a:cubicBezTo>
                  <a:lnTo>
                    <a:pt x="776605" y="1168400"/>
                  </a:lnTo>
                  <a:lnTo>
                    <a:pt x="793750" y="1213993"/>
                  </a:lnTo>
                  <a:lnTo>
                    <a:pt x="794893" y="1215009"/>
                  </a:lnTo>
                  <a:lnTo>
                    <a:pt x="878713" y="1231011"/>
                  </a:lnTo>
                  <a:lnTo>
                    <a:pt x="879602" y="1230884"/>
                  </a:lnTo>
                  <a:lnTo>
                    <a:pt x="956564" y="1200531"/>
                  </a:lnTo>
                  <a:lnTo>
                    <a:pt x="986663" y="1242187"/>
                  </a:lnTo>
                  <a:lnTo>
                    <a:pt x="1030605" y="1283208"/>
                  </a:lnTo>
                  <a:lnTo>
                    <a:pt x="1016000" y="1319657"/>
                  </a:lnTo>
                  <a:lnTo>
                    <a:pt x="927100" y="1285875"/>
                  </a:lnTo>
                  <a:lnTo>
                    <a:pt x="846709" y="1277366"/>
                  </a:lnTo>
                  <a:lnTo>
                    <a:pt x="845312" y="1278001"/>
                  </a:lnTo>
                  <a:lnTo>
                    <a:pt x="793115" y="1342009"/>
                  </a:lnTo>
                  <a:lnTo>
                    <a:pt x="792861" y="1343406"/>
                  </a:lnTo>
                  <a:lnTo>
                    <a:pt x="800100" y="1374267"/>
                  </a:lnTo>
                  <a:cubicBezTo>
                    <a:pt x="800227" y="1374902"/>
                    <a:pt x="800735" y="1375283"/>
                    <a:pt x="801370" y="1375410"/>
                  </a:cubicBezTo>
                  <a:lnTo>
                    <a:pt x="868553" y="1387729"/>
                  </a:lnTo>
                  <a:lnTo>
                    <a:pt x="875919" y="1427480"/>
                  </a:lnTo>
                  <a:lnTo>
                    <a:pt x="876427" y="1428369"/>
                  </a:lnTo>
                  <a:lnTo>
                    <a:pt x="927481" y="1475994"/>
                  </a:lnTo>
                  <a:lnTo>
                    <a:pt x="928116" y="1476375"/>
                  </a:lnTo>
                  <a:lnTo>
                    <a:pt x="1014730" y="1501648"/>
                  </a:lnTo>
                  <a:lnTo>
                    <a:pt x="1042670" y="1556385"/>
                  </a:lnTo>
                  <a:lnTo>
                    <a:pt x="965708" y="1593596"/>
                  </a:lnTo>
                  <a:lnTo>
                    <a:pt x="860679" y="1572387"/>
                  </a:lnTo>
                  <a:lnTo>
                    <a:pt x="806831" y="1578864"/>
                  </a:lnTo>
                  <a:lnTo>
                    <a:pt x="805815" y="1579372"/>
                  </a:lnTo>
                  <a:lnTo>
                    <a:pt x="773049" y="1616710"/>
                  </a:lnTo>
                  <a:lnTo>
                    <a:pt x="741934" y="1686052"/>
                  </a:lnTo>
                  <a:cubicBezTo>
                    <a:pt x="741553" y="1686814"/>
                    <a:pt x="741934" y="1687703"/>
                    <a:pt x="742569" y="1688084"/>
                  </a:cubicBezTo>
                  <a:lnTo>
                    <a:pt x="825627" y="1734185"/>
                  </a:lnTo>
                  <a:lnTo>
                    <a:pt x="826389" y="1734439"/>
                  </a:lnTo>
                  <a:lnTo>
                    <a:pt x="899922" y="1735201"/>
                  </a:lnTo>
                  <a:lnTo>
                    <a:pt x="899922" y="1735201"/>
                  </a:lnTo>
                  <a:lnTo>
                    <a:pt x="982218" y="1742694"/>
                  </a:lnTo>
                  <a:lnTo>
                    <a:pt x="1018540" y="1786001"/>
                  </a:lnTo>
                  <a:lnTo>
                    <a:pt x="989076" y="1856105"/>
                  </a:lnTo>
                  <a:lnTo>
                    <a:pt x="931164" y="1879854"/>
                  </a:lnTo>
                  <a:lnTo>
                    <a:pt x="878586" y="1829562"/>
                  </a:lnTo>
                  <a:lnTo>
                    <a:pt x="817880" y="1786763"/>
                  </a:lnTo>
                  <a:lnTo>
                    <a:pt x="816483" y="1786509"/>
                  </a:lnTo>
                  <a:lnTo>
                    <a:pt x="786384" y="1794891"/>
                  </a:lnTo>
                  <a:lnTo>
                    <a:pt x="785495" y="1795526"/>
                  </a:lnTo>
                  <a:lnTo>
                    <a:pt x="743204" y="1853057"/>
                  </a:lnTo>
                  <a:lnTo>
                    <a:pt x="742950" y="1853565"/>
                  </a:lnTo>
                  <a:lnTo>
                    <a:pt x="732282" y="1890903"/>
                  </a:lnTo>
                  <a:cubicBezTo>
                    <a:pt x="732028" y="1891665"/>
                    <a:pt x="732409" y="1892427"/>
                    <a:pt x="733171" y="1892808"/>
                  </a:cubicBezTo>
                  <a:lnTo>
                    <a:pt x="776605" y="1911858"/>
                  </a:lnTo>
                  <a:lnTo>
                    <a:pt x="777367" y="1911985"/>
                  </a:lnTo>
                  <a:lnTo>
                    <a:pt x="824992" y="1910080"/>
                  </a:lnTo>
                  <a:lnTo>
                    <a:pt x="872744" y="1932686"/>
                  </a:lnTo>
                  <a:lnTo>
                    <a:pt x="865378" y="1975231"/>
                  </a:lnTo>
                  <a:lnTo>
                    <a:pt x="848741" y="2028952"/>
                  </a:lnTo>
                  <a:lnTo>
                    <a:pt x="792988" y="2018665"/>
                  </a:lnTo>
                  <a:lnTo>
                    <a:pt x="752983" y="1989201"/>
                  </a:lnTo>
                  <a:lnTo>
                    <a:pt x="723392" y="1957324"/>
                  </a:lnTo>
                  <a:lnTo>
                    <a:pt x="672846" y="1922018"/>
                  </a:lnTo>
                  <a:cubicBezTo>
                    <a:pt x="672592" y="1921891"/>
                    <a:pt x="672211" y="1921764"/>
                    <a:pt x="671957" y="1921764"/>
                  </a:cubicBezTo>
                  <a:cubicBezTo>
                    <a:pt x="671703" y="1921764"/>
                    <a:pt x="671449" y="1921891"/>
                    <a:pt x="671195" y="1922018"/>
                  </a:cubicBezTo>
                  <a:lnTo>
                    <a:pt x="649097" y="1934591"/>
                  </a:lnTo>
                  <a:lnTo>
                    <a:pt x="648462" y="1935226"/>
                  </a:lnTo>
                  <a:lnTo>
                    <a:pt x="628396" y="1976374"/>
                  </a:lnTo>
                  <a:lnTo>
                    <a:pt x="613918" y="1986026"/>
                  </a:lnTo>
                  <a:lnTo>
                    <a:pt x="581914" y="1949323"/>
                  </a:lnTo>
                  <a:lnTo>
                    <a:pt x="564896" y="1877314"/>
                  </a:lnTo>
                  <a:lnTo>
                    <a:pt x="542671" y="1822577"/>
                  </a:lnTo>
                  <a:lnTo>
                    <a:pt x="541528" y="1821688"/>
                  </a:lnTo>
                  <a:lnTo>
                    <a:pt x="493522" y="1809877"/>
                  </a:lnTo>
                  <a:lnTo>
                    <a:pt x="492252" y="1810131"/>
                  </a:lnTo>
                  <a:lnTo>
                    <a:pt x="457962" y="1833753"/>
                  </a:lnTo>
                  <a:lnTo>
                    <a:pt x="457581" y="1834134"/>
                  </a:lnTo>
                  <a:lnTo>
                    <a:pt x="434848" y="1865503"/>
                  </a:lnTo>
                  <a:lnTo>
                    <a:pt x="378079" y="1866646"/>
                  </a:lnTo>
                  <a:lnTo>
                    <a:pt x="340106" y="1874266"/>
                  </a:lnTo>
                  <a:lnTo>
                    <a:pt x="255524" y="1900936"/>
                  </a:lnTo>
                  <a:lnTo>
                    <a:pt x="166624" y="1912620"/>
                  </a:lnTo>
                  <a:lnTo>
                    <a:pt x="115697" y="1881759"/>
                  </a:lnTo>
                  <a:lnTo>
                    <a:pt x="37338" y="1814830"/>
                  </a:lnTo>
                  <a:lnTo>
                    <a:pt x="36449" y="1814449"/>
                  </a:lnTo>
                  <a:lnTo>
                    <a:pt x="254" y="1810639"/>
                  </a:lnTo>
                  <a:lnTo>
                    <a:pt x="127" y="1810639"/>
                  </a:lnTo>
                  <a:lnTo>
                    <a:pt x="127" y="1813814"/>
                  </a:lnTo>
                  <a:lnTo>
                    <a:pt x="35687" y="1817497"/>
                  </a:lnTo>
                  <a:lnTo>
                    <a:pt x="89408" y="1863344"/>
                  </a:lnTo>
                  <a:lnTo>
                    <a:pt x="113792" y="1884299"/>
                  </a:lnTo>
                  <a:lnTo>
                    <a:pt x="165481" y="1915668"/>
                  </a:lnTo>
                  <a:lnTo>
                    <a:pt x="166497" y="1915922"/>
                  </a:lnTo>
                  <a:lnTo>
                    <a:pt x="256032" y="1904111"/>
                  </a:lnTo>
                  <a:lnTo>
                    <a:pt x="340741" y="1877441"/>
                  </a:lnTo>
                  <a:lnTo>
                    <a:pt x="378333" y="1869821"/>
                  </a:lnTo>
                  <a:lnTo>
                    <a:pt x="435737" y="1868678"/>
                  </a:lnTo>
                  <a:lnTo>
                    <a:pt x="437007" y="1868043"/>
                  </a:lnTo>
                  <a:lnTo>
                    <a:pt x="460121" y="1836293"/>
                  </a:lnTo>
                  <a:lnTo>
                    <a:pt x="493649" y="1813179"/>
                  </a:lnTo>
                  <a:lnTo>
                    <a:pt x="540131" y="1824609"/>
                  </a:lnTo>
                  <a:lnTo>
                    <a:pt x="561848" y="1878203"/>
                  </a:lnTo>
                  <a:lnTo>
                    <a:pt x="578993" y="1950466"/>
                  </a:lnTo>
                  <a:lnTo>
                    <a:pt x="579374" y="1951101"/>
                  </a:lnTo>
                  <a:lnTo>
                    <a:pt x="613029" y="1989836"/>
                  </a:lnTo>
                  <a:lnTo>
                    <a:pt x="614553" y="1989455"/>
                  </a:lnTo>
                  <a:lnTo>
                    <a:pt x="630555" y="1978787"/>
                  </a:lnTo>
                  <a:lnTo>
                    <a:pt x="631063" y="1978152"/>
                  </a:lnTo>
                  <a:lnTo>
                    <a:pt x="651002" y="1937131"/>
                  </a:lnTo>
                  <a:lnTo>
                    <a:pt x="671830" y="1925320"/>
                  </a:lnTo>
                  <a:lnTo>
                    <a:pt x="721106" y="1959737"/>
                  </a:lnTo>
                  <a:lnTo>
                    <a:pt x="750697" y="1991614"/>
                  </a:lnTo>
                  <a:lnTo>
                    <a:pt x="791337" y="2021586"/>
                  </a:lnTo>
                  <a:lnTo>
                    <a:pt x="791972" y="2021840"/>
                  </a:lnTo>
                  <a:lnTo>
                    <a:pt x="849503" y="2032508"/>
                  </a:lnTo>
                  <a:cubicBezTo>
                    <a:pt x="849630" y="2032508"/>
                    <a:pt x="849757" y="2032508"/>
                    <a:pt x="849757" y="2032508"/>
                  </a:cubicBezTo>
                  <a:cubicBezTo>
                    <a:pt x="850392" y="2032508"/>
                    <a:pt x="851027" y="2032127"/>
                    <a:pt x="851281" y="2031365"/>
                  </a:cubicBezTo>
                  <a:lnTo>
                    <a:pt x="868426" y="1976120"/>
                  </a:lnTo>
                  <a:lnTo>
                    <a:pt x="876046" y="1932051"/>
                  </a:lnTo>
                  <a:cubicBezTo>
                    <a:pt x="876173" y="1931416"/>
                    <a:pt x="875792" y="1930654"/>
                    <a:pt x="875157" y="1930400"/>
                  </a:cubicBezTo>
                  <a:lnTo>
                    <a:pt x="826008" y="1907159"/>
                  </a:lnTo>
                  <a:lnTo>
                    <a:pt x="825246" y="1907032"/>
                  </a:lnTo>
                  <a:lnTo>
                    <a:pt x="777621" y="1908937"/>
                  </a:lnTo>
                  <a:lnTo>
                    <a:pt x="735838" y="1890649"/>
                  </a:lnTo>
                  <a:lnTo>
                    <a:pt x="745998" y="1854962"/>
                  </a:lnTo>
                  <a:lnTo>
                    <a:pt x="787781" y="1798066"/>
                  </a:lnTo>
                  <a:lnTo>
                    <a:pt x="816610" y="1790065"/>
                  </a:lnTo>
                  <a:lnTo>
                    <a:pt x="876554" y="1832229"/>
                  </a:lnTo>
                  <a:lnTo>
                    <a:pt x="929767" y="1883156"/>
                  </a:lnTo>
                  <a:cubicBezTo>
                    <a:pt x="930021" y="1883410"/>
                    <a:pt x="930529" y="1883537"/>
                    <a:pt x="930910" y="1883537"/>
                  </a:cubicBezTo>
                  <a:cubicBezTo>
                    <a:pt x="931164" y="1883537"/>
                    <a:pt x="931291" y="1883537"/>
                    <a:pt x="931545" y="1883410"/>
                  </a:cubicBezTo>
                  <a:lnTo>
                    <a:pt x="990981" y="1859026"/>
                  </a:lnTo>
                  <a:lnTo>
                    <a:pt x="991870" y="1858137"/>
                  </a:lnTo>
                  <a:lnTo>
                    <a:pt x="1021969" y="1786509"/>
                  </a:lnTo>
                  <a:cubicBezTo>
                    <a:pt x="1022223" y="1786001"/>
                    <a:pt x="1022096" y="1785366"/>
                    <a:pt x="1021715" y="1784858"/>
                  </a:cubicBezTo>
                  <a:lnTo>
                    <a:pt x="984377" y="1740281"/>
                  </a:lnTo>
                  <a:lnTo>
                    <a:pt x="983234" y="1739773"/>
                  </a:lnTo>
                  <a:lnTo>
                    <a:pt x="900176" y="1732153"/>
                  </a:lnTo>
                  <a:lnTo>
                    <a:pt x="826897" y="1731391"/>
                  </a:lnTo>
                  <a:lnTo>
                    <a:pt x="745490" y="1686179"/>
                  </a:lnTo>
                  <a:lnTo>
                    <a:pt x="775716" y="1618742"/>
                  </a:lnTo>
                  <a:lnTo>
                    <a:pt x="807974" y="1582039"/>
                  </a:lnTo>
                  <a:lnTo>
                    <a:pt x="860425" y="1575689"/>
                  </a:lnTo>
                  <a:lnTo>
                    <a:pt x="965708" y="1597025"/>
                  </a:lnTo>
                  <a:lnTo>
                    <a:pt x="966724" y="1596898"/>
                  </a:lnTo>
                  <a:lnTo>
                    <a:pt x="1046353" y="1557909"/>
                  </a:lnTo>
                  <a:cubicBezTo>
                    <a:pt x="1046480" y="1557528"/>
                    <a:pt x="1046480" y="1557020"/>
                    <a:pt x="1046226" y="1556639"/>
                  </a:cubicBezTo>
                  <a:lnTo>
                    <a:pt x="1017270" y="1499870"/>
                  </a:lnTo>
                  <a:lnTo>
                    <a:pt x="1016254" y="1499108"/>
                  </a:lnTo>
                  <a:lnTo>
                    <a:pt x="929386" y="1473708"/>
                  </a:lnTo>
                  <a:lnTo>
                    <a:pt x="878967" y="1426718"/>
                  </a:lnTo>
                  <a:lnTo>
                    <a:pt x="871474" y="1386459"/>
                  </a:lnTo>
                  <a:cubicBezTo>
                    <a:pt x="871347" y="1385824"/>
                    <a:pt x="870839" y="1385316"/>
                    <a:pt x="870204" y="1385189"/>
                  </a:cubicBezTo>
                  <a:lnTo>
                    <a:pt x="803021" y="1372743"/>
                  </a:lnTo>
                  <a:lnTo>
                    <a:pt x="796163" y="1343660"/>
                  </a:lnTo>
                  <a:lnTo>
                    <a:pt x="847344" y="1280922"/>
                  </a:lnTo>
                  <a:lnTo>
                    <a:pt x="926338" y="1289177"/>
                  </a:lnTo>
                  <a:lnTo>
                    <a:pt x="1016508" y="1323340"/>
                  </a:lnTo>
                  <a:cubicBezTo>
                    <a:pt x="1016635" y="1323467"/>
                    <a:pt x="1016889" y="1323467"/>
                    <a:pt x="1017016" y="1323467"/>
                  </a:cubicBezTo>
                  <a:cubicBezTo>
                    <a:pt x="1017651" y="1323467"/>
                    <a:pt x="1018286" y="1323086"/>
                    <a:pt x="1018540" y="1322451"/>
                  </a:cubicBezTo>
                  <a:lnTo>
                    <a:pt x="1034542" y="1283589"/>
                  </a:lnTo>
                  <a:cubicBezTo>
                    <a:pt x="1034796" y="1282954"/>
                    <a:pt x="1034669" y="1282319"/>
                    <a:pt x="1034161" y="1281811"/>
                  </a:cubicBezTo>
                  <a:lnTo>
                    <a:pt x="989711" y="1240409"/>
                  </a:lnTo>
                  <a:lnTo>
                    <a:pt x="958977" y="1197864"/>
                  </a:lnTo>
                  <a:cubicBezTo>
                    <a:pt x="958723" y="1197483"/>
                    <a:pt x="958215" y="1197229"/>
                    <a:pt x="957707" y="1197229"/>
                  </a:cubicBezTo>
                  <a:cubicBezTo>
                    <a:pt x="957453" y="1197229"/>
                    <a:pt x="957326" y="1197229"/>
                    <a:pt x="957072" y="1197356"/>
                  </a:cubicBezTo>
                  <a:lnTo>
                    <a:pt x="879348" y="1228090"/>
                  </a:lnTo>
                  <a:lnTo>
                    <a:pt x="796798" y="1212342"/>
                  </a:lnTo>
                  <a:lnTo>
                    <a:pt x="779907" y="1167511"/>
                  </a:lnTo>
                  <a:lnTo>
                    <a:pt x="761365" y="1135253"/>
                  </a:lnTo>
                  <a:lnTo>
                    <a:pt x="822198" y="1081532"/>
                  </a:lnTo>
                  <a:lnTo>
                    <a:pt x="902462" y="1109091"/>
                  </a:lnTo>
                  <a:lnTo>
                    <a:pt x="903097" y="1109218"/>
                  </a:lnTo>
                  <a:lnTo>
                    <a:pt x="951103" y="1103884"/>
                  </a:lnTo>
                  <a:lnTo>
                    <a:pt x="952119" y="1103376"/>
                  </a:lnTo>
                  <a:lnTo>
                    <a:pt x="1000125" y="1046988"/>
                  </a:lnTo>
                  <a:cubicBezTo>
                    <a:pt x="1000633" y="1046480"/>
                    <a:pt x="1000633" y="1045718"/>
                    <a:pt x="1000252" y="1045083"/>
                  </a:cubicBezTo>
                  <a:lnTo>
                    <a:pt x="946912" y="966216"/>
                  </a:lnTo>
                  <a:lnTo>
                    <a:pt x="945642" y="965581"/>
                  </a:lnTo>
                  <a:lnTo>
                    <a:pt x="878840" y="961390"/>
                  </a:lnTo>
                  <a:lnTo>
                    <a:pt x="803656" y="925830"/>
                  </a:lnTo>
                  <a:lnTo>
                    <a:pt x="904621" y="886841"/>
                  </a:lnTo>
                  <a:lnTo>
                    <a:pt x="936752" y="870712"/>
                  </a:lnTo>
                  <a:lnTo>
                    <a:pt x="937641" y="869442"/>
                  </a:lnTo>
                  <a:cubicBezTo>
                    <a:pt x="937641" y="868934"/>
                    <a:pt x="937387" y="868299"/>
                    <a:pt x="937006" y="868045"/>
                  </a:cubicBezTo>
                  <a:lnTo>
                    <a:pt x="845185" y="804037"/>
                  </a:lnTo>
                  <a:lnTo>
                    <a:pt x="844169" y="803783"/>
                  </a:lnTo>
                  <a:lnTo>
                    <a:pt x="781431" y="807974"/>
                  </a:lnTo>
                  <a:lnTo>
                    <a:pt x="697865" y="796290"/>
                  </a:lnTo>
                  <a:lnTo>
                    <a:pt x="625856" y="734949"/>
                  </a:lnTo>
                  <a:lnTo>
                    <a:pt x="596265" y="701167"/>
                  </a:lnTo>
                  <a:lnTo>
                    <a:pt x="595249" y="700659"/>
                  </a:lnTo>
                  <a:lnTo>
                    <a:pt x="460375" y="687832"/>
                  </a:lnTo>
                  <a:lnTo>
                    <a:pt x="443992" y="626110"/>
                  </a:lnTo>
                  <a:lnTo>
                    <a:pt x="603631" y="626110"/>
                  </a:lnTo>
                  <a:lnTo>
                    <a:pt x="707390" y="661797"/>
                  </a:lnTo>
                  <a:cubicBezTo>
                    <a:pt x="707517" y="661797"/>
                    <a:pt x="707771" y="661924"/>
                    <a:pt x="707898" y="661924"/>
                  </a:cubicBezTo>
                  <a:cubicBezTo>
                    <a:pt x="708406" y="661924"/>
                    <a:pt x="708914" y="661670"/>
                    <a:pt x="709168" y="661289"/>
                  </a:cubicBezTo>
                  <a:lnTo>
                    <a:pt x="785749" y="557276"/>
                  </a:lnTo>
                  <a:cubicBezTo>
                    <a:pt x="786130" y="556768"/>
                    <a:pt x="786130" y="556133"/>
                    <a:pt x="785876" y="555625"/>
                  </a:cubicBezTo>
                  <a:lnTo>
                    <a:pt x="736346" y="451612"/>
                  </a:lnTo>
                  <a:lnTo>
                    <a:pt x="735584" y="450850"/>
                  </a:lnTo>
                  <a:lnTo>
                    <a:pt x="623189" y="403225"/>
                  </a:lnTo>
                  <a:lnTo>
                    <a:pt x="622173" y="403098"/>
                  </a:lnTo>
                  <a:lnTo>
                    <a:pt x="538861" y="425196"/>
                  </a:lnTo>
                  <a:lnTo>
                    <a:pt x="473075" y="435356"/>
                  </a:lnTo>
                  <a:lnTo>
                    <a:pt x="433959" y="396240"/>
                  </a:lnTo>
                  <a:lnTo>
                    <a:pt x="530225" y="277368"/>
                  </a:lnTo>
                  <a:lnTo>
                    <a:pt x="582803" y="222885"/>
                  </a:lnTo>
                  <a:lnTo>
                    <a:pt x="614045" y="97917"/>
                  </a:lnTo>
                  <a:lnTo>
                    <a:pt x="613918" y="96774"/>
                  </a:lnTo>
                  <a:lnTo>
                    <a:pt x="559435" y="1524"/>
                  </a:lnTo>
                  <a:cubicBezTo>
                    <a:pt x="559181" y="1016"/>
                    <a:pt x="558673" y="762"/>
                    <a:pt x="558038" y="762"/>
                  </a:cubicBezTo>
                  <a:close/>
                </a:path>
              </a:pathLst>
            </a:custGeom>
            <a:solidFill>
              <a:srgbClr val="000000"/>
            </a:solidFill>
          </p:spPr>
          <p:txBody>
            <a:bodyPr/>
            <a:lstStyle/>
            <a:p>
              <a:endParaRPr lang="en-GB"/>
            </a:p>
          </p:txBody>
        </p:sp>
        <p:sp>
          <p:nvSpPr>
            <p:cNvPr id="9" name="Freeform 9"/>
            <p:cNvSpPr/>
            <p:nvPr/>
          </p:nvSpPr>
          <p:spPr>
            <a:xfrm>
              <a:off x="63500" y="1038987"/>
              <a:ext cx="104521" cy="95885"/>
            </a:xfrm>
            <a:custGeom>
              <a:avLst/>
              <a:gdLst/>
              <a:ahLst/>
              <a:cxnLst/>
              <a:rect l="l" t="t" r="r" b="b"/>
              <a:pathLst>
                <a:path w="104521" h="95885">
                  <a:moveTo>
                    <a:pt x="69342" y="0"/>
                  </a:moveTo>
                  <a:cubicBezTo>
                    <a:pt x="69215" y="0"/>
                    <a:pt x="69215" y="0"/>
                    <a:pt x="69088" y="0"/>
                  </a:cubicBezTo>
                  <a:lnTo>
                    <a:pt x="14224" y="7620"/>
                  </a:lnTo>
                  <a:lnTo>
                    <a:pt x="508" y="1651"/>
                  </a:lnTo>
                  <a:lnTo>
                    <a:pt x="0" y="1397"/>
                  </a:lnTo>
                  <a:lnTo>
                    <a:pt x="0" y="4826"/>
                  </a:lnTo>
                  <a:lnTo>
                    <a:pt x="13462" y="10668"/>
                  </a:lnTo>
                  <a:lnTo>
                    <a:pt x="14351" y="10795"/>
                  </a:lnTo>
                  <a:lnTo>
                    <a:pt x="68707" y="3302"/>
                  </a:lnTo>
                  <a:lnTo>
                    <a:pt x="101346" y="46609"/>
                  </a:lnTo>
                  <a:lnTo>
                    <a:pt x="96647" y="92329"/>
                  </a:lnTo>
                  <a:lnTo>
                    <a:pt x="45339" y="83058"/>
                  </a:lnTo>
                  <a:lnTo>
                    <a:pt x="0" y="74676"/>
                  </a:lnTo>
                  <a:lnTo>
                    <a:pt x="0" y="77851"/>
                  </a:lnTo>
                  <a:lnTo>
                    <a:pt x="44704" y="86233"/>
                  </a:lnTo>
                  <a:lnTo>
                    <a:pt x="98171" y="95885"/>
                  </a:lnTo>
                  <a:lnTo>
                    <a:pt x="98933" y="95504"/>
                  </a:lnTo>
                  <a:cubicBezTo>
                    <a:pt x="99314" y="95250"/>
                    <a:pt x="99568" y="94869"/>
                    <a:pt x="99568" y="94361"/>
                  </a:cubicBezTo>
                  <a:lnTo>
                    <a:pt x="104521" y="46355"/>
                  </a:lnTo>
                  <a:lnTo>
                    <a:pt x="104267" y="45212"/>
                  </a:lnTo>
                  <a:lnTo>
                    <a:pt x="70739" y="635"/>
                  </a:lnTo>
                  <a:cubicBezTo>
                    <a:pt x="70485" y="254"/>
                    <a:pt x="69977" y="0"/>
                    <a:pt x="69469" y="0"/>
                  </a:cubicBezTo>
                  <a:close/>
                </a:path>
              </a:pathLst>
            </a:custGeom>
            <a:solidFill>
              <a:srgbClr val="000000"/>
            </a:solidFill>
          </p:spPr>
          <p:txBody>
            <a:bodyPr/>
            <a:lstStyle/>
            <a:p>
              <a:endParaRPr lang="en-GB"/>
            </a:p>
          </p:txBody>
        </p:sp>
      </p:grpSp>
      <p:sp>
        <p:nvSpPr>
          <p:cNvPr id="10" name="Freeform 10"/>
          <p:cNvSpPr/>
          <p:nvPr/>
        </p:nvSpPr>
        <p:spPr>
          <a:xfrm>
            <a:off x="448942" y="10479957"/>
            <a:ext cx="522722" cy="487975"/>
          </a:xfrm>
          <a:custGeom>
            <a:avLst/>
            <a:gdLst/>
            <a:ahLst/>
            <a:cxnLst/>
            <a:rect l="l" t="t" r="r" b="b"/>
            <a:pathLst>
              <a:path w="522722" h="487975">
                <a:moveTo>
                  <a:pt x="0" y="0"/>
                </a:moveTo>
                <a:lnTo>
                  <a:pt x="522722" y="0"/>
                </a:lnTo>
                <a:lnTo>
                  <a:pt x="522722" y="487976"/>
                </a:lnTo>
                <a:lnTo>
                  <a:pt x="0" y="4879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11" name="Group 11"/>
          <p:cNvGrpSpPr>
            <a:grpSpLocks noChangeAspect="1"/>
          </p:cNvGrpSpPr>
          <p:nvPr/>
        </p:nvGrpSpPr>
        <p:grpSpPr>
          <a:xfrm>
            <a:off x="12093350" y="12231700"/>
            <a:ext cx="195472" cy="217265"/>
            <a:chOff x="0" y="0"/>
            <a:chExt cx="195478" cy="217272"/>
          </a:xfrm>
        </p:grpSpPr>
        <p:sp>
          <p:nvSpPr>
            <p:cNvPr id="12" name="Freeform 12"/>
            <p:cNvSpPr/>
            <p:nvPr/>
          </p:nvSpPr>
          <p:spPr>
            <a:xfrm>
              <a:off x="116459" y="63627"/>
              <a:ext cx="15494" cy="90043"/>
            </a:xfrm>
            <a:custGeom>
              <a:avLst/>
              <a:gdLst/>
              <a:ahLst/>
              <a:cxnLst/>
              <a:rect l="l" t="t" r="r" b="b"/>
              <a:pathLst>
                <a:path w="15494" h="90043">
                  <a:moveTo>
                    <a:pt x="9271" y="4318"/>
                  </a:moveTo>
                  <a:lnTo>
                    <a:pt x="15367" y="85090"/>
                  </a:lnTo>
                  <a:cubicBezTo>
                    <a:pt x="15494" y="87630"/>
                    <a:pt x="13716" y="89789"/>
                    <a:pt x="11176" y="90043"/>
                  </a:cubicBezTo>
                  <a:lnTo>
                    <a:pt x="6477" y="88392"/>
                  </a:lnTo>
                  <a:lnTo>
                    <a:pt x="127" y="4953"/>
                  </a:lnTo>
                  <a:cubicBezTo>
                    <a:pt x="0" y="2413"/>
                    <a:pt x="1778" y="254"/>
                    <a:pt x="4318" y="0"/>
                  </a:cubicBezTo>
                  <a:lnTo>
                    <a:pt x="9017" y="1651"/>
                  </a:lnTo>
                  <a:close/>
                </a:path>
              </a:pathLst>
            </a:custGeom>
            <a:solidFill>
              <a:srgbClr val="000000"/>
            </a:solidFill>
          </p:spPr>
          <p:txBody>
            <a:bodyPr/>
            <a:lstStyle/>
            <a:p>
              <a:endParaRPr lang="en-GB"/>
            </a:p>
          </p:txBody>
        </p:sp>
        <p:sp>
          <p:nvSpPr>
            <p:cNvPr id="13" name="Freeform 13"/>
            <p:cNvSpPr/>
            <p:nvPr/>
          </p:nvSpPr>
          <p:spPr>
            <a:xfrm>
              <a:off x="63373" y="96393"/>
              <a:ext cx="11430" cy="57150"/>
            </a:xfrm>
            <a:custGeom>
              <a:avLst/>
              <a:gdLst/>
              <a:ahLst/>
              <a:cxnLst/>
              <a:rect l="l" t="t" r="r" b="b"/>
              <a:pathLst>
                <a:path w="11430" h="57150">
                  <a:moveTo>
                    <a:pt x="9398" y="4445"/>
                  </a:moveTo>
                  <a:lnTo>
                    <a:pt x="11303" y="52451"/>
                  </a:lnTo>
                  <a:cubicBezTo>
                    <a:pt x="11430" y="54991"/>
                    <a:pt x="9398" y="57150"/>
                    <a:pt x="6858" y="57150"/>
                  </a:cubicBezTo>
                  <a:lnTo>
                    <a:pt x="2159" y="55245"/>
                  </a:lnTo>
                  <a:lnTo>
                    <a:pt x="127" y="4699"/>
                  </a:lnTo>
                  <a:cubicBezTo>
                    <a:pt x="0" y="2159"/>
                    <a:pt x="2032" y="0"/>
                    <a:pt x="4572" y="0"/>
                  </a:cubicBezTo>
                  <a:lnTo>
                    <a:pt x="9271" y="1905"/>
                  </a:lnTo>
                  <a:close/>
                </a:path>
              </a:pathLst>
            </a:custGeom>
            <a:solidFill>
              <a:srgbClr val="000000"/>
            </a:solidFill>
          </p:spPr>
          <p:txBody>
            <a:bodyPr/>
            <a:lstStyle/>
            <a:p>
              <a:endParaRPr lang="en-GB"/>
            </a:p>
          </p:txBody>
        </p:sp>
      </p:grpSp>
      <p:grpSp>
        <p:nvGrpSpPr>
          <p:cNvPr id="14" name="Group 14"/>
          <p:cNvGrpSpPr>
            <a:grpSpLocks noChangeAspect="1"/>
          </p:cNvGrpSpPr>
          <p:nvPr/>
        </p:nvGrpSpPr>
        <p:grpSpPr>
          <a:xfrm>
            <a:off x="12418543" y="12234643"/>
            <a:ext cx="188281" cy="214189"/>
            <a:chOff x="0" y="0"/>
            <a:chExt cx="188278" cy="214185"/>
          </a:xfrm>
        </p:grpSpPr>
        <p:sp>
          <p:nvSpPr>
            <p:cNvPr id="15" name="Freeform 15"/>
            <p:cNvSpPr/>
            <p:nvPr/>
          </p:nvSpPr>
          <p:spPr>
            <a:xfrm>
              <a:off x="63500" y="63500"/>
              <a:ext cx="17780" cy="72390"/>
            </a:xfrm>
            <a:custGeom>
              <a:avLst/>
              <a:gdLst/>
              <a:ahLst/>
              <a:cxnLst/>
              <a:rect l="l" t="t" r="r" b="b"/>
              <a:pathLst>
                <a:path w="17780" h="72390">
                  <a:moveTo>
                    <a:pt x="381" y="66802"/>
                  </a:moveTo>
                  <a:lnTo>
                    <a:pt x="8382" y="4318"/>
                  </a:lnTo>
                  <a:cubicBezTo>
                    <a:pt x="8763" y="1778"/>
                    <a:pt x="11049" y="0"/>
                    <a:pt x="13462" y="381"/>
                  </a:cubicBezTo>
                  <a:lnTo>
                    <a:pt x="17780" y="3048"/>
                  </a:lnTo>
                  <a:lnTo>
                    <a:pt x="9398" y="68072"/>
                  </a:lnTo>
                  <a:cubicBezTo>
                    <a:pt x="9017" y="70612"/>
                    <a:pt x="6731" y="72390"/>
                    <a:pt x="4318" y="72009"/>
                  </a:cubicBezTo>
                  <a:lnTo>
                    <a:pt x="0" y="69215"/>
                  </a:lnTo>
                  <a:close/>
                </a:path>
              </a:pathLst>
            </a:custGeom>
            <a:solidFill>
              <a:srgbClr val="000000"/>
            </a:solidFill>
          </p:spPr>
          <p:txBody>
            <a:bodyPr/>
            <a:lstStyle/>
            <a:p>
              <a:endParaRPr lang="en-GB"/>
            </a:p>
          </p:txBody>
        </p:sp>
        <p:sp>
          <p:nvSpPr>
            <p:cNvPr id="16" name="Freeform 16"/>
            <p:cNvSpPr/>
            <p:nvPr/>
          </p:nvSpPr>
          <p:spPr>
            <a:xfrm>
              <a:off x="114808" y="86487"/>
              <a:ext cx="9906" cy="64262"/>
            </a:xfrm>
            <a:custGeom>
              <a:avLst/>
              <a:gdLst/>
              <a:ahLst/>
              <a:cxnLst/>
              <a:rect l="l" t="t" r="r" b="b"/>
              <a:pathLst>
                <a:path w="9906" h="64262">
                  <a:moveTo>
                    <a:pt x="9906" y="4826"/>
                  </a:moveTo>
                  <a:lnTo>
                    <a:pt x="9144" y="59690"/>
                  </a:lnTo>
                  <a:cubicBezTo>
                    <a:pt x="9144" y="62230"/>
                    <a:pt x="6985" y="64262"/>
                    <a:pt x="4572" y="64135"/>
                  </a:cubicBezTo>
                  <a:lnTo>
                    <a:pt x="0" y="61976"/>
                  </a:lnTo>
                  <a:lnTo>
                    <a:pt x="762" y="4572"/>
                  </a:lnTo>
                  <a:cubicBezTo>
                    <a:pt x="762" y="2032"/>
                    <a:pt x="2921" y="0"/>
                    <a:pt x="5334" y="127"/>
                  </a:cubicBezTo>
                  <a:lnTo>
                    <a:pt x="9906" y="2286"/>
                  </a:lnTo>
                  <a:close/>
                </a:path>
              </a:pathLst>
            </a:custGeom>
            <a:solidFill>
              <a:srgbClr val="000000"/>
            </a:solidFill>
          </p:spPr>
          <p:txBody>
            <a:bodyPr/>
            <a:lstStyle/>
            <a:p>
              <a:endParaRPr lang="en-GB"/>
            </a:p>
          </p:txBody>
        </p:sp>
      </p:grpSp>
      <p:sp>
        <p:nvSpPr>
          <p:cNvPr id="17" name="Freeform 17"/>
          <p:cNvSpPr/>
          <p:nvPr/>
        </p:nvSpPr>
        <p:spPr>
          <a:xfrm>
            <a:off x="11081309" y="6168457"/>
            <a:ext cx="7383561" cy="6021200"/>
          </a:xfrm>
          <a:custGeom>
            <a:avLst/>
            <a:gdLst/>
            <a:ahLst/>
            <a:cxnLst/>
            <a:rect l="l" t="t" r="r" b="b"/>
            <a:pathLst>
              <a:path w="7383561" h="6021200">
                <a:moveTo>
                  <a:pt x="0" y="0"/>
                </a:moveTo>
                <a:lnTo>
                  <a:pt x="7383561" y="0"/>
                </a:lnTo>
                <a:lnTo>
                  <a:pt x="7383561" y="6021200"/>
                </a:lnTo>
                <a:lnTo>
                  <a:pt x="0" y="6021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8" name="Group 18"/>
          <p:cNvGrpSpPr>
            <a:grpSpLocks noChangeAspect="1"/>
          </p:cNvGrpSpPr>
          <p:nvPr/>
        </p:nvGrpSpPr>
        <p:grpSpPr>
          <a:xfrm>
            <a:off x="19094225" y="8323478"/>
            <a:ext cx="135579" cy="30804"/>
            <a:chOff x="0" y="0"/>
            <a:chExt cx="135585" cy="30810"/>
          </a:xfrm>
        </p:grpSpPr>
        <p:sp>
          <p:nvSpPr>
            <p:cNvPr id="19" name="Freeform 19"/>
            <p:cNvSpPr/>
            <p:nvPr/>
          </p:nvSpPr>
          <p:spPr>
            <a:xfrm>
              <a:off x="508" y="0"/>
              <a:ext cx="134620" cy="30734"/>
            </a:xfrm>
            <a:custGeom>
              <a:avLst/>
              <a:gdLst/>
              <a:ahLst/>
              <a:cxnLst/>
              <a:rect l="l" t="t" r="r" b="b"/>
              <a:pathLst>
                <a:path w="134620" h="30734">
                  <a:moveTo>
                    <a:pt x="130937" y="9398"/>
                  </a:moveTo>
                  <a:lnTo>
                    <a:pt x="5207" y="30353"/>
                  </a:lnTo>
                  <a:cubicBezTo>
                    <a:pt x="2667" y="30734"/>
                    <a:pt x="381" y="29083"/>
                    <a:pt x="0" y="26543"/>
                  </a:cubicBezTo>
                  <a:lnTo>
                    <a:pt x="1270" y="21717"/>
                  </a:lnTo>
                  <a:lnTo>
                    <a:pt x="129413" y="381"/>
                  </a:lnTo>
                  <a:cubicBezTo>
                    <a:pt x="131953" y="0"/>
                    <a:pt x="134239" y="1651"/>
                    <a:pt x="134620" y="4191"/>
                  </a:cubicBezTo>
                  <a:lnTo>
                    <a:pt x="133350" y="9017"/>
                  </a:lnTo>
                  <a:close/>
                </a:path>
              </a:pathLst>
            </a:custGeom>
            <a:solidFill>
              <a:srgbClr val="000000"/>
            </a:solidFill>
          </p:spPr>
          <p:txBody>
            <a:bodyPr/>
            <a:lstStyle/>
            <a:p>
              <a:endParaRPr lang="en-GB"/>
            </a:p>
          </p:txBody>
        </p:sp>
      </p:grpSp>
      <p:grpSp>
        <p:nvGrpSpPr>
          <p:cNvPr id="20" name="Group 20"/>
          <p:cNvGrpSpPr>
            <a:grpSpLocks noChangeAspect="1"/>
          </p:cNvGrpSpPr>
          <p:nvPr/>
        </p:nvGrpSpPr>
        <p:grpSpPr>
          <a:xfrm>
            <a:off x="19460070" y="11625310"/>
            <a:ext cx="102641" cy="20726"/>
            <a:chOff x="0" y="0"/>
            <a:chExt cx="102641" cy="20726"/>
          </a:xfrm>
        </p:grpSpPr>
        <p:sp>
          <p:nvSpPr>
            <p:cNvPr id="21" name="Freeform 21"/>
            <p:cNvSpPr/>
            <p:nvPr/>
          </p:nvSpPr>
          <p:spPr>
            <a:xfrm>
              <a:off x="254" y="0"/>
              <a:ext cx="102108" cy="20701"/>
            </a:xfrm>
            <a:custGeom>
              <a:avLst/>
              <a:gdLst/>
              <a:ahLst/>
              <a:cxnLst/>
              <a:rect l="l" t="t" r="r" b="b"/>
              <a:pathLst>
                <a:path w="102108" h="20701">
                  <a:moveTo>
                    <a:pt x="98044" y="9398"/>
                  </a:moveTo>
                  <a:lnTo>
                    <a:pt x="5080" y="20447"/>
                  </a:lnTo>
                  <a:cubicBezTo>
                    <a:pt x="2540" y="20701"/>
                    <a:pt x="254" y="18923"/>
                    <a:pt x="0" y="16510"/>
                  </a:cubicBezTo>
                  <a:lnTo>
                    <a:pt x="1524" y="11684"/>
                  </a:lnTo>
                  <a:lnTo>
                    <a:pt x="97028" y="254"/>
                  </a:lnTo>
                  <a:cubicBezTo>
                    <a:pt x="99568" y="0"/>
                    <a:pt x="101854" y="1778"/>
                    <a:pt x="102108" y="4191"/>
                  </a:cubicBezTo>
                  <a:lnTo>
                    <a:pt x="100584" y="9017"/>
                  </a:lnTo>
                  <a:close/>
                </a:path>
              </a:pathLst>
            </a:custGeom>
            <a:solidFill>
              <a:srgbClr val="000000"/>
            </a:solidFill>
          </p:spPr>
          <p:txBody>
            <a:bodyPr/>
            <a:lstStyle/>
            <a:p>
              <a:endParaRPr lang="en-GB"/>
            </a:p>
          </p:txBody>
        </p:sp>
      </p:grpSp>
      <p:grpSp>
        <p:nvGrpSpPr>
          <p:cNvPr id="22" name="Group 22"/>
          <p:cNvGrpSpPr>
            <a:grpSpLocks noChangeAspect="1"/>
          </p:cNvGrpSpPr>
          <p:nvPr/>
        </p:nvGrpSpPr>
        <p:grpSpPr>
          <a:xfrm>
            <a:off x="19799713" y="11404883"/>
            <a:ext cx="14668" cy="146114"/>
            <a:chOff x="0" y="0"/>
            <a:chExt cx="14668" cy="146114"/>
          </a:xfrm>
        </p:grpSpPr>
        <p:sp>
          <p:nvSpPr>
            <p:cNvPr id="23" name="Freeform 23"/>
            <p:cNvSpPr/>
            <p:nvPr/>
          </p:nvSpPr>
          <p:spPr>
            <a:xfrm>
              <a:off x="0" y="0"/>
              <a:ext cx="14605" cy="146050"/>
            </a:xfrm>
            <a:custGeom>
              <a:avLst/>
              <a:gdLst/>
              <a:ahLst/>
              <a:cxnLst/>
              <a:rect l="l" t="t" r="r" b="b"/>
              <a:pathLst>
                <a:path w="14605" h="146050">
                  <a:moveTo>
                    <a:pt x="14605" y="4826"/>
                  </a:moveTo>
                  <a:lnTo>
                    <a:pt x="9271" y="141605"/>
                  </a:lnTo>
                  <a:cubicBezTo>
                    <a:pt x="9144" y="144145"/>
                    <a:pt x="6985" y="146050"/>
                    <a:pt x="4572" y="146050"/>
                  </a:cubicBezTo>
                  <a:lnTo>
                    <a:pt x="0" y="143764"/>
                  </a:lnTo>
                  <a:lnTo>
                    <a:pt x="5461" y="4445"/>
                  </a:lnTo>
                  <a:cubicBezTo>
                    <a:pt x="5588" y="1905"/>
                    <a:pt x="7620" y="0"/>
                    <a:pt x="10160" y="127"/>
                  </a:cubicBezTo>
                  <a:lnTo>
                    <a:pt x="14605" y="2413"/>
                  </a:lnTo>
                  <a:close/>
                </a:path>
              </a:pathLst>
            </a:custGeom>
            <a:solidFill>
              <a:srgbClr val="000000"/>
            </a:solidFill>
          </p:spPr>
          <p:txBody>
            <a:bodyPr/>
            <a:lstStyle/>
            <a:p>
              <a:endParaRPr lang="en-GB"/>
            </a:p>
          </p:txBody>
        </p:sp>
      </p:grpSp>
      <p:grpSp>
        <p:nvGrpSpPr>
          <p:cNvPr id="24" name="Group 24"/>
          <p:cNvGrpSpPr>
            <a:grpSpLocks noChangeAspect="1"/>
          </p:cNvGrpSpPr>
          <p:nvPr/>
        </p:nvGrpSpPr>
        <p:grpSpPr>
          <a:xfrm>
            <a:off x="19841994" y="12611119"/>
            <a:ext cx="11640" cy="61551"/>
            <a:chOff x="0" y="0"/>
            <a:chExt cx="11646" cy="61557"/>
          </a:xfrm>
        </p:grpSpPr>
        <p:sp>
          <p:nvSpPr>
            <p:cNvPr id="25" name="Freeform 25"/>
            <p:cNvSpPr/>
            <p:nvPr/>
          </p:nvSpPr>
          <p:spPr>
            <a:xfrm>
              <a:off x="0" y="0"/>
              <a:ext cx="11684" cy="61468"/>
            </a:xfrm>
            <a:custGeom>
              <a:avLst/>
              <a:gdLst/>
              <a:ahLst/>
              <a:cxnLst/>
              <a:rect l="l" t="t" r="r" b="b"/>
              <a:pathLst>
                <a:path w="11684" h="61468">
                  <a:moveTo>
                    <a:pt x="127" y="56642"/>
                  </a:moveTo>
                  <a:lnTo>
                    <a:pt x="2413" y="4445"/>
                  </a:lnTo>
                  <a:cubicBezTo>
                    <a:pt x="2540" y="1905"/>
                    <a:pt x="4699" y="0"/>
                    <a:pt x="7112" y="127"/>
                  </a:cubicBezTo>
                  <a:lnTo>
                    <a:pt x="11684" y="2413"/>
                  </a:lnTo>
                  <a:lnTo>
                    <a:pt x="9271" y="57023"/>
                  </a:lnTo>
                  <a:cubicBezTo>
                    <a:pt x="9144" y="59563"/>
                    <a:pt x="6985" y="61468"/>
                    <a:pt x="4445" y="61341"/>
                  </a:cubicBezTo>
                  <a:lnTo>
                    <a:pt x="0" y="59182"/>
                  </a:lnTo>
                  <a:close/>
                </a:path>
              </a:pathLst>
            </a:custGeom>
            <a:solidFill>
              <a:srgbClr val="000000"/>
            </a:solidFill>
          </p:spPr>
          <p:txBody>
            <a:bodyPr/>
            <a:lstStyle/>
            <a:p>
              <a:endParaRPr lang="en-GB"/>
            </a:p>
          </p:txBody>
        </p:sp>
      </p:grpSp>
      <p:grpSp>
        <p:nvGrpSpPr>
          <p:cNvPr id="26" name="Group 26"/>
          <p:cNvGrpSpPr>
            <a:grpSpLocks noChangeAspect="1"/>
          </p:cNvGrpSpPr>
          <p:nvPr/>
        </p:nvGrpSpPr>
        <p:grpSpPr>
          <a:xfrm>
            <a:off x="20482465" y="9875168"/>
            <a:ext cx="261728" cy="117872"/>
            <a:chOff x="0" y="0"/>
            <a:chExt cx="261734" cy="117869"/>
          </a:xfrm>
        </p:grpSpPr>
        <p:sp>
          <p:nvSpPr>
            <p:cNvPr id="27" name="Freeform 27"/>
            <p:cNvSpPr/>
            <p:nvPr/>
          </p:nvSpPr>
          <p:spPr>
            <a:xfrm>
              <a:off x="0" y="0"/>
              <a:ext cx="260858" cy="117983"/>
            </a:xfrm>
            <a:custGeom>
              <a:avLst/>
              <a:gdLst/>
              <a:ahLst/>
              <a:cxnLst/>
              <a:rect l="l" t="t" r="r" b="b"/>
              <a:pathLst>
                <a:path w="260858" h="117983">
                  <a:moveTo>
                    <a:pt x="258572" y="39243"/>
                  </a:moveTo>
                  <a:lnTo>
                    <a:pt x="189230" y="75057"/>
                  </a:lnTo>
                  <a:lnTo>
                    <a:pt x="187071" y="70993"/>
                  </a:lnTo>
                  <a:lnTo>
                    <a:pt x="189230" y="75057"/>
                  </a:lnTo>
                  <a:lnTo>
                    <a:pt x="110490" y="116967"/>
                  </a:lnTo>
                  <a:cubicBezTo>
                    <a:pt x="108712" y="117983"/>
                    <a:pt x="106426" y="117602"/>
                    <a:pt x="105029" y="116078"/>
                  </a:cubicBezTo>
                  <a:lnTo>
                    <a:pt x="1778" y="8255"/>
                  </a:lnTo>
                  <a:cubicBezTo>
                    <a:pt x="0" y="6350"/>
                    <a:pt x="0" y="3556"/>
                    <a:pt x="1905" y="1778"/>
                  </a:cubicBezTo>
                  <a:lnTo>
                    <a:pt x="6604" y="0"/>
                  </a:lnTo>
                  <a:lnTo>
                    <a:pt x="111633" y="109728"/>
                  </a:lnTo>
                  <a:lnTo>
                    <a:pt x="108331" y="112903"/>
                  </a:lnTo>
                  <a:lnTo>
                    <a:pt x="106172" y="108839"/>
                  </a:lnTo>
                  <a:lnTo>
                    <a:pt x="185039" y="66929"/>
                  </a:lnTo>
                  <a:lnTo>
                    <a:pt x="254381" y="31115"/>
                  </a:lnTo>
                  <a:cubicBezTo>
                    <a:pt x="256667" y="29972"/>
                    <a:pt x="259334" y="30861"/>
                    <a:pt x="260604" y="33020"/>
                  </a:cubicBezTo>
                  <a:lnTo>
                    <a:pt x="260858" y="37973"/>
                  </a:lnTo>
                  <a:close/>
                </a:path>
              </a:pathLst>
            </a:custGeom>
            <a:solidFill>
              <a:srgbClr val="000000"/>
            </a:solidFill>
          </p:spPr>
          <p:txBody>
            <a:bodyPr/>
            <a:lstStyle/>
            <a:p>
              <a:endParaRPr lang="en-GB"/>
            </a:p>
          </p:txBody>
        </p:sp>
      </p:grpSp>
      <p:grpSp>
        <p:nvGrpSpPr>
          <p:cNvPr id="28" name="Group 28"/>
          <p:cNvGrpSpPr>
            <a:grpSpLocks noChangeAspect="1"/>
          </p:cNvGrpSpPr>
          <p:nvPr/>
        </p:nvGrpSpPr>
        <p:grpSpPr>
          <a:xfrm>
            <a:off x="20501400" y="12530976"/>
            <a:ext cx="150828" cy="107309"/>
            <a:chOff x="0" y="0"/>
            <a:chExt cx="150825" cy="107302"/>
          </a:xfrm>
        </p:grpSpPr>
        <p:sp>
          <p:nvSpPr>
            <p:cNvPr id="29" name="Freeform 29"/>
            <p:cNvSpPr/>
            <p:nvPr/>
          </p:nvSpPr>
          <p:spPr>
            <a:xfrm>
              <a:off x="0" y="0"/>
              <a:ext cx="150749" cy="106807"/>
            </a:xfrm>
            <a:custGeom>
              <a:avLst/>
              <a:gdLst/>
              <a:ahLst/>
              <a:cxnLst/>
              <a:rect l="l" t="t" r="r" b="b"/>
              <a:pathLst>
                <a:path w="150749" h="106807">
                  <a:moveTo>
                    <a:pt x="18161" y="103124"/>
                  </a:moveTo>
                  <a:lnTo>
                    <a:pt x="254" y="5588"/>
                  </a:lnTo>
                  <a:cubicBezTo>
                    <a:pt x="0" y="4064"/>
                    <a:pt x="508" y="2540"/>
                    <a:pt x="1651" y="1524"/>
                  </a:cubicBezTo>
                  <a:lnTo>
                    <a:pt x="4445" y="0"/>
                  </a:lnTo>
                  <a:lnTo>
                    <a:pt x="125984" y="31623"/>
                  </a:lnTo>
                  <a:cubicBezTo>
                    <a:pt x="126873" y="31877"/>
                    <a:pt x="127635" y="32258"/>
                    <a:pt x="128143" y="33020"/>
                  </a:cubicBezTo>
                  <a:lnTo>
                    <a:pt x="149098" y="55880"/>
                  </a:lnTo>
                  <a:cubicBezTo>
                    <a:pt x="150749" y="57785"/>
                    <a:pt x="150622" y="60579"/>
                    <a:pt x="148844" y="62357"/>
                  </a:cubicBezTo>
                  <a:lnTo>
                    <a:pt x="144145" y="63881"/>
                  </a:lnTo>
                  <a:lnTo>
                    <a:pt x="121412" y="39116"/>
                  </a:lnTo>
                  <a:lnTo>
                    <a:pt x="124841" y="36068"/>
                  </a:lnTo>
                  <a:lnTo>
                    <a:pt x="123698" y="40513"/>
                  </a:lnTo>
                  <a:lnTo>
                    <a:pt x="3683" y="9271"/>
                  </a:lnTo>
                  <a:lnTo>
                    <a:pt x="4826" y="4826"/>
                  </a:lnTo>
                  <a:lnTo>
                    <a:pt x="9271" y="3937"/>
                  </a:lnTo>
                  <a:lnTo>
                    <a:pt x="27178" y="101473"/>
                  </a:lnTo>
                  <a:cubicBezTo>
                    <a:pt x="27686" y="104013"/>
                    <a:pt x="26035" y="106299"/>
                    <a:pt x="23495" y="106807"/>
                  </a:cubicBezTo>
                  <a:lnTo>
                    <a:pt x="18669" y="105664"/>
                  </a:lnTo>
                  <a:close/>
                </a:path>
              </a:pathLst>
            </a:custGeom>
            <a:solidFill>
              <a:srgbClr val="000000"/>
            </a:solidFill>
          </p:spPr>
          <p:txBody>
            <a:bodyPr/>
            <a:lstStyle/>
            <a:p>
              <a:endParaRPr lang="en-GB"/>
            </a:p>
          </p:txBody>
        </p:sp>
      </p:grpSp>
      <p:grpSp>
        <p:nvGrpSpPr>
          <p:cNvPr id="30" name="Group 30"/>
          <p:cNvGrpSpPr>
            <a:grpSpLocks noChangeAspect="1"/>
          </p:cNvGrpSpPr>
          <p:nvPr/>
        </p:nvGrpSpPr>
        <p:grpSpPr>
          <a:xfrm>
            <a:off x="20634884" y="8704078"/>
            <a:ext cx="240935" cy="12640"/>
            <a:chOff x="0" y="0"/>
            <a:chExt cx="240932" cy="12636"/>
          </a:xfrm>
        </p:grpSpPr>
        <p:sp>
          <p:nvSpPr>
            <p:cNvPr id="31" name="Freeform 31"/>
            <p:cNvSpPr/>
            <p:nvPr/>
          </p:nvSpPr>
          <p:spPr>
            <a:xfrm>
              <a:off x="127" y="0"/>
              <a:ext cx="240919" cy="12573"/>
            </a:xfrm>
            <a:custGeom>
              <a:avLst/>
              <a:gdLst/>
              <a:ahLst/>
              <a:cxnLst/>
              <a:rect l="l" t="t" r="r" b="b"/>
              <a:pathLst>
                <a:path w="240919" h="12573">
                  <a:moveTo>
                    <a:pt x="236093" y="12573"/>
                  </a:moveTo>
                  <a:lnTo>
                    <a:pt x="103124" y="9144"/>
                  </a:lnTo>
                  <a:lnTo>
                    <a:pt x="103251" y="4572"/>
                  </a:lnTo>
                  <a:lnTo>
                    <a:pt x="103378" y="9144"/>
                  </a:lnTo>
                  <a:lnTo>
                    <a:pt x="4699" y="12192"/>
                  </a:lnTo>
                  <a:cubicBezTo>
                    <a:pt x="2159" y="12319"/>
                    <a:pt x="0" y="10287"/>
                    <a:pt x="0" y="7747"/>
                  </a:cubicBezTo>
                  <a:lnTo>
                    <a:pt x="1905" y="3175"/>
                  </a:lnTo>
                  <a:lnTo>
                    <a:pt x="103378" y="0"/>
                  </a:lnTo>
                  <a:lnTo>
                    <a:pt x="236347" y="3429"/>
                  </a:lnTo>
                  <a:cubicBezTo>
                    <a:pt x="238887" y="3556"/>
                    <a:pt x="240919" y="5588"/>
                    <a:pt x="240792" y="8128"/>
                  </a:cubicBezTo>
                  <a:lnTo>
                    <a:pt x="238633" y="12573"/>
                  </a:lnTo>
                  <a:close/>
                </a:path>
              </a:pathLst>
            </a:custGeom>
            <a:solidFill>
              <a:srgbClr val="000000"/>
            </a:solidFill>
          </p:spPr>
          <p:txBody>
            <a:bodyPr/>
            <a:lstStyle/>
            <a:p>
              <a:endParaRPr lang="en-GB"/>
            </a:p>
          </p:txBody>
        </p:sp>
      </p:grpSp>
      <p:grpSp>
        <p:nvGrpSpPr>
          <p:cNvPr id="32" name="Group 32"/>
          <p:cNvGrpSpPr>
            <a:grpSpLocks noChangeAspect="1"/>
          </p:cNvGrpSpPr>
          <p:nvPr/>
        </p:nvGrpSpPr>
        <p:grpSpPr>
          <a:xfrm>
            <a:off x="21135365" y="8313858"/>
            <a:ext cx="136007" cy="130245"/>
            <a:chOff x="0" y="0"/>
            <a:chExt cx="136004" cy="130251"/>
          </a:xfrm>
        </p:grpSpPr>
        <p:sp>
          <p:nvSpPr>
            <p:cNvPr id="33" name="Freeform 33"/>
            <p:cNvSpPr/>
            <p:nvPr/>
          </p:nvSpPr>
          <p:spPr>
            <a:xfrm>
              <a:off x="0" y="0"/>
              <a:ext cx="135382" cy="130175"/>
            </a:xfrm>
            <a:custGeom>
              <a:avLst/>
              <a:gdLst/>
              <a:ahLst/>
              <a:cxnLst/>
              <a:rect l="l" t="t" r="r" b="b"/>
              <a:pathLst>
                <a:path w="135382" h="130175">
                  <a:moveTo>
                    <a:pt x="132207" y="110363"/>
                  </a:moveTo>
                  <a:lnTo>
                    <a:pt x="65532" y="129794"/>
                  </a:lnTo>
                  <a:cubicBezTo>
                    <a:pt x="64008" y="130175"/>
                    <a:pt x="62484" y="129921"/>
                    <a:pt x="61214" y="128905"/>
                  </a:cubicBezTo>
                  <a:lnTo>
                    <a:pt x="59436" y="126365"/>
                  </a:lnTo>
                  <a:lnTo>
                    <a:pt x="77216" y="4318"/>
                  </a:lnTo>
                  <a:lnTo>
                    <a:pt x="81788" y="5080"/>
                  </a:lnTo>
                  <a:lnTo>
                    <a:pt x="85471" y="7747"/>
                  </a:lnTo>
                  <a:lnTo>
                    <a:pt x="8890" y="111760"/>
                  </a:lnTo>
                  <a:cubicBezTo>
                    <a:pt x="7366" y="113792"/>
                    <a:pt x="4572" y="114173"/>
                    <a:pt x="2540" y="112776"/>
                  </a:cubicBezTo>
                  <a:lnTo>
                    <a:pt x="0" y="108331"/>
                  </a:lnTo>
                  <a:lnTo>
                    <a:pt x="78105" y="2286"/>
                  </a:lnTo>
                  <a:cubicBezTo>
                    <a:pt x="79375" y="635"/>
                    <a:pt x="81534" y="0"/>
                    <a:pt x="83566" y="762"/>
                  </a:cubicBezTo>
                  <a:lnTo>
                    <a:pt x="86614" y="3556"/>
                  </a:lnTo>
                  <a:lnTo>
                    <a:pt x="68834" y="125984"/>
                  </a:lnTo>
                  <a:lnTo>
                    <a:pt x="64262" y="125349"/>
                  </a:lnTo>
                  <a:lnTo>
                    <a:pt x="62992" y="120904"/>
                  </a:lnTo>
                  <a:lnTo>
                    <a:pt x="129667" y="101600"/>
                  </a:lnTo>
                  <a:cubicBezTo>
                    <a:pt x="132080" y="100838"/>
                    <a:pt x="134620" y="102235"/>
                    <a:pt x="135382" y="104648"/>
                  </a:cubicBezTo>
                  <a:lnTo>
                    <a:pt x="134747" y="109601"/>
                  </a:lnTo>
                  <a:close/>
                </a:path>
              </a:pathLst>
            </a:custGeom>
            <a:solidFill>
              <a:srgbClr val="000000"/>
            </a:solidFill>
          </p:spPr>
          <p:txBody>
            <a:bodyPr/>
            <a:lstStyle/>
            <a:p>
              <a:endParaRPr lang="en-GB"/>
            </a:p>
          </p:txBody>
        </p:sp>
      </p:grpSp>
      <p:grpSp>
        <p:nvGrpSpPr>
          <p:cNvPr id="34" name="Group 34"/>
          <p:cNvGrpSpPr>
            <a:grpSpLocks noChangeAspect="1"/>
          </p:cNvGrpSpPr>
          <p:nvPr/>
        </p:nvGrpSpPr>
        <p:grpSpPr>
          <a:xfrm>
            <a:off x="22405400" y="9671933"/>
            <a:ext cx="150009" cy="257489"/>
            <a:chOff x="0" y="0"/>
            <a:chExt cx="150012" cy="257492"/>
          </a:xfrm>
        </p:grpSpPr>
        <p:sp>
          <p:nvSpPr>
            <p:cNvPr id="35" name="Freeform 35"/>
            <p:cNvSpPr/>
            <p:nvPr/>
          </p:nvSpPr>
          <p:spPr>
            <a:xfrm>
              <a:off x="0" y="635"/>
              <a:ext cx="150114" cy="256794"/>
            </a:xfrm>
            <a:custGeom>
              <a:avLst/>
              <a:gdLst/>
              <a:ahLst/>
              <a:cxnLst/>
              <a:rect l="l" t="t" r="r" b="b"/>
              <a:pathLst>
                <a:path w="150114" h="256794">
                  <a:moveTo>
                    <a:pt x="6096" y="221107"/>
                  </a:moveTo>
                  <a:lnTo>
                    <a:pt x="120777" y="247396"/>
                  </a:lnTo>
                  <a:lnTo>
                    <a:pt x="119761" y="251841"/>
                  </a:lnTo>
                  <a:lnTo>
                    <a:pt x="115316" y="250698"/>
                  </a:lnTo>
                  <a:lnTo>
                    <a:pt x="140843" y="153543"/>
                  </a:lnTo>
                  <a:lnTo>
                    <a:pt x="145288" y="154686"/>
                  </a:lnTo>
                  <a:lnTo>
                    <a:pt x="141605" y="157480"/>
                  </a:lnTo>
                  <a:lnTo>
                    <a:pt x="91821" y="91948"/>
                  </a:lnTo>
                  <a:lnTo>
                    <a:pt x="37338" y="6985"/>
                  </a:lnTo>
                  <a:cubicBezTo>
                    <a:pt x="35941" y="4826"/>
                    <a:pt x="36576" y="2032"/>
                    <a:pt x="38735" y="635"/>
                  </a:cubicBezTo>
                  <a:lnTo>
                    <a:pt x="43688" y="0"/>
                  </a:lnTo>
                  <a:lnTo>
                    <a:pt x="99568" y="87122"/>
                  </a:lnTo>
                  <a:lnTo>
                    <a:pt x="95758" y="89535"/>
                  </a:lnTo>
                  <a:lnTo>
                    <a:pt x="99441" y="86741"/>
                  </a:lnTo>
                  <a:lnTo>
                    <a:pt x="148971" y="151892"/>
                  </a:lnTo>
                  <a:cubicBezTo>
                    <a:pt x="149860" y="153035"/>
                    <a:pt x="150114" y="154432"/>
                    <a:pt x="149733" y="155829"/>
                  </a:cubicBezTo>
                  <a:lnTo>
                    <a:pt x="124079" y="252984"/>
                  </a:lnTo>
                  <a:cubicBezTo>
                    <a:pt x="123444" y="255397"/>
                    <a:pt x="121031" y="256794"/>
                    <a:pt x="118618" y="256286"/>
                  </a:cubicBezTo>
                  <a:lnTo>
                    <a:pt x="3937" y="229997"/>
                  </a:lnTo>
                  <a:cubicBezTo>
                    <a:pt x="1524" y="229489"/>
                    <a:pt x="0" y="226949"/>
                    <a:pt x="508" y="224536"/>
                  </a:cubicBezTo>
                  <a:lnTo>
                    <a:pt x="3556" y="220599"/>
                  </a:lnTo>
                  <a:close/>
                </a:path>
              </a:pathLst>
            </a:custGeom>
            <a:solidFill>
              <a:srgbClr val="000000"/>
            </a:solidFill>
          </p:spPr>
          <p:txBody>
            <a:bodyPr/>
            <a:lstStyle/>
            <a:p>
              <a:endParaRPr lang="en-GB"/>
            </a:p>
          </p:txBody>
        </p:sp>
      </p:grpSp>
      <p:sp>
        <p:nvSpPr>
          <p:cNvPr id="36" name="Freeform 36"/>
          <p:cNvSpPr/>
          <p:nvPr/>
        </p:nvSpPr>
        <p:spPr>
          <a:xfrm>
            <a:off x="21883087" y="11365278"/>
            <a:ext cx="2104377" cy="2789253"/>
          </a:xfrm>
          <a:custGeom>
            <a:avLst/>
            <a:gdLst/>
            <a:ahLst/>
            <a:cxnLst/>
            <a:rect l="l" t="t" r="r" b="b"/>
            <a:pathLst>
              <a:path w="2104377" h="2789253">
                <a:moveTo>
                  <a:pt x="0" y="0"/>
                </a:moveTo>
                <a:lnTo>
                  <a:pt x="2104378" y="0"/>
                </a:lnTo>
                <a:lnTo>
                  <a:pt x="2104378" y="2789253"/>
                </a:lnTo>
                <a:lnTo>
                  <a:pt x="0" y="27892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7" name="Freeform 37"/>
          <p:cNvSpPr/>
          <p:nvPr/>
        </p:nvSpPr>
        <p:spPr>
          <a:xfrm>
            <a:off x="512445" y="10828525"/>
            <a:ext cx="1045083" cy="3367659"/>
          </a:xfrm>
          <a:custGeom>
            <a:avLst/>
            <a:gdLst/>
            <a:ahLst/>
            <a:cxnLst/>
            <a:rect l="l" t="t" r="r" b="b"/>
            <a:pathLst>
              <a:path w="1045083" h="3367659">
                <a:moveTo>
                  <a:pt x="0" y="0"/>
                </a:moveTo>
                <a:lnTo>
                  <a:pt x="1045083" y="0"/>
                </a:lnTo>
                <a:lnTo>
                  <a:pt x="1045083" y="3367659"/>
                </a:lnTo>
                <a:lnTo>
                  <a:pt x="0" y="3367659"/>
                </a:lnTo>
                <a:lnTo>
                  <a:pt x="0" y="0"/>
                </a:lnTo>
                <a:close/>
              </a:path>
            </a:pathLst>
          </a:custGeom>
          <a:blipFill>
            <a:blip r:embed="rId11"/>
            <a:stretch>
              <a:fillRect/>
            </a:stretch>
          </a:blipFill>
        </p:spPr>
        <p:txBody>
          <a:bodyPr/>
          <a:lstStyle/>
          <a:p>
            <a:endParaRPr lang="en-GB"/>
          </a:p>
        </p:txBody>
      </p:sp>
      <p:grpSp>
        <p:nvGrpSpPr>
          <p:cNvPr id="38" name="Group 38"/>
          <p:cNvGrpSpPr>
            <a:grpSpLocks noChangeAspect="1"/>
          </p:cNvGrpSpPr>
          <p:nvPr/>
        </p:nvGrpSpPr>
        <p:grpSpPr>
          <a:xfrm>
            <a:off x="448942" y="10479986"/>
            <a:ext cx="514922" cy="487909"/>
            <a:chOff x="0" y="0"/>
            <a:chExt cx="514922" cy="487909"/>
          </a:xfrm>
        </p:grpSpPr>
        <p:sp>
          <p:nvSpPr>
            <p:cNvPr id="39" name="Freeform 39"/>
            <p:cNvSpPr/>
            <p:nvPr/>
          </p:nvSpPr>
          <p:spPr>
            <a:xfrm>
              <a:off x="63500" y="341249"/>
              <a:ext cx="35179" cy="30607"/>
            </a:xfrm>
            <a:custGeom>
              <a:avLst/>
              <a:gdLst/>
              <a:ahLst/>
              <a:cxnLst/>
              <a:rect l="l" t="t" r="r" b="b"/>
              <a:pathLst>
                <a:path w="35179" h="30607">
                  <a:moveTo>
                    <a:pt x="33528" y="0"/>
                  </a:moveTo>
                  <a:cubicBezTo>
                    <a:pt x="33147" y="0"/>
                    <a:pt x="32766" y="127"/>
                    <a:pt x="32512" y="381"/>
                  </a:cubicBezTo>
                  <a:lnTo>
                    <a:pt x="0" y="26924"/>
                  </a:lnTo>
                  <a:lnTo>
                    <a:pt x="0" y="30607"/>
                  </a:lnTo>
                  <a:cubicBezTo>
                    <a:pt x="0" y="30607"/>
                    <a:pt x="0" y="30607"/>
                    <a:pt x="0" y="30607"/>
                  </a:cubicBezTo>
                  <a:cubicBezTo>
                    <a:pt x="381" y="30607"/>
                    <a:pt x="762" y="30480"/>
                    <a:pt x="1016" y="30226"/>
                  </a:cubicBezTo>
                  <a:lnTo>
                    <a:pt x="34544" y="2794"/>
                  </a:lnTo>
                  <a:lnTo>
                    <a:pt x="35179" y="2286"/>
                  </a:lnTo>
                  <a:lnTo>
                    <a:pt x="34671" y="635"/>
                  </a:lnTo>
                  <a:cubicBezTo>
                    <a:pt x="34417" y="254"/>
                    <a:pt x="33909" y="0"/>
                    <a:pt x="33401" y="0"/>
                  </a:cubicBezTo>
                  <a:close/>
                </a:path>
              </a:pathLst>
            </a:custGeom>
            <a:solidFill>
              <a:srgbClr val="000000"/>
            </a:solidFill>
          </p:spPr>
          <p:txBody>
            <a:bodyPr/>
            <a:lstStyle/>
            <a:p>
              <a:endParaRPr lang="en-GB"/>
            </a:p>
          </p:txBody>
        </p:sp>
        <p:sp>
          <p:nvSpPr>
            <p:cNvPr id="40" name="Freeform 40"/>
            <p:cNvSpPr/>
            <p:nvPr/>
          </p:nvSpPr>
          <p:spPr>
            <a:xfrm>
              <a:off x="63500" y="247269"/>
              <a:ext cx="387604" cy="108458"/>
            </a:xfrm>
            <a:custGeom>
              <a:avLst/>
              <a:gdLst/>
              <a:ahLst/>
              <a:cxnLst/>
              <a:rect l="l" t="t" r="r" b="b"/>
              <a:pathLst>
                <a:path w="387604" h="108458">
                  <a:moveTo>
                    <a:pt x="0" y="0"/>
                  </a:moveTo>
                  <a:lnTo>
                    <a:pt x="0" y="0"/>
                  </a:lnTo>
                  <a:lnTo>
                    <a:pt x="0" y="3683"/>
                  </a:lnTo>
                  <a:lnTo>
                    <a:pt x="14097" y="11684"/>
                  </a:lnTo>
                  <a:lnTo>
                    <a:pt x="65786" y="29591"/>
                  </a:lnTo>
                  <a:lnTo>
                    <a:pt x="99441" y="64770"/>
                  </a:lnTo>
                  <a:lnTo>
                    <a:pt x="130683" y="100965"/>
                  </a:lnTo>
                  <a:lnTo>
                    <a:pt x="131699" y="101473"/>
                  </a:lnTo>
                  <a:lnTo>
                    <a:pt x="188468" y="106045"/>
                  </a:lnTo>
                  <a:lnTo>
                    <a:pt x="189230" y="105918"/>
                  </a:lnTo>
                  <a:lnTo>
                    <a:pt x="263906" y="70612"/>
                  </a:lnTo>
                  <a:lnTo>
                    <a:pt x="320675" y="72517"/>
                  </a:lnTo>
                  <a:lnTo>
                    <a:pt x="383921" y="70612"/>
                  </a:lnTo>
                  <a:lnTo>
                    <a:pt x="384556" y="87884"/>
                  </a:lnTo>
                  <a:lnTo>
                    <a:pt x="379603" y="106299"/>
                  </a:lnTo>
                  <a:lnTo>
                    <a:pt x="379349" y="107188"/>
                  </a:lnTo>
                  <a:lnTo>
                    <a:pt x="381508" y="108458"/>
                  </a:lnTo>
                  <a:lnTo>
                    <a:pt x="382651" y="107061"/>
                  </a:lnTo>
                  <a:lnTo>
                    <a:pt x="387604" y="88392"/>
                  </a:lnTo>
                  <a:lnTo>
                    <a:pt x="387604" y="87884"/>
                  </a:lnTo>
                  <a:lnTo>
                    <a:pt x="386842" y="68834"/>
                  </a:lnTo>
                  <a:cubicBezTo>
                    <a:pt x="386842" y="67945"/>
                    <a:pt x="386080" y="67310"/>
                    <a:pt x="385318" y="67310"/>
                  </a:cubicBezTo>
                  <a:cubicBezTo>
                    <a:pt x="385318" y="67310"/>
                    <a:pt x="385318" y="67310"/>
                    <a:pt x="385318" y="67310"/>
                  </a:cubicBezTo>
                  <a:lnTo>
                    <a:pt x="320548" y="69215"/>
                  </a:lnTo>
                  <a:lnTo>
                    <a:pt x="263398" y="67310"/>
                  </a:lnTo>
                  <a:lnTo>
                    <a:pt x="262636" y="67437"/>
                  </a:lnTo>
                  <a:lnTo>
                    <a:pt x="187960" y="102743"/>
                  </a:lnTo>
                  <a:lnTo>
                    <a:pt x="132207" y="98298"/>
                  </a:lnTo>
                  <a:lnTo>
                    <a:pt x="101346" y="62611"/>
                  </a:lnTo>
                  <a:lnTo>
                    <a:pt x="67437" y="27178"/>
                  </a:lnTo>
                  <a:lnTo>
                    <a:pt x="66802" y="26797"/>
                  </a:lnTo>
                  <a:lnTo>
                    <a:pt x="15113" y="8890"/>
                  </a:lnTo>
                  <a:lnTo>
                    <a:pt x="0" y="0"/>
                  </a:lnTo>
                  <a:close/>
                </a:path>
              </a:pathLst>
            </a:custGeom>
            <a:solidFill>
              <a:srgbClr val="000000"/>
            </a:solidFill>
          </p:spPr>
          <p:txBody>
            <a:bodyPr/>
            <a:lstStyle/>
            <a:p>
              <a:endParaRPr lang="en-GB"/>
            </a:p>
          </p:txBody>
        </p:sp>
        <p:sp>
          <p:nvSpPr>
            <p:cNvPr id="41" name="Freeform 41"/>
            <p:cNvSpPr/>
            <p:nvPr/>
          </p:nvSpPr>
          <p:spPr>
            <a:xfrm>
              <a:off x="63500" y="63500"/>
              <a:ext cx="89281" cy="80518"/>
            </a:xfrm>
            <a:custGeom>
              <a:avLst/>
              <a:gdLst/>
              <a:ahLst/>
              <a:cxnLst/>
              <a:rect l="l" t="t" r="r" b="b"/>
              <a:pathLst>
                <a:path w="89281" h="80518">
                  <a:moveTo>
                    <a:pt x="15113" y="0"/>
                  </a:moveTo>
                  <a:lnTo>
                    <a:pt x="14478" y="0"/>
                  </a:lnTo>
                  <a:lnTo>
                    <a:pt x="0" y="3429"/>
                  </a:lnTo>
                  <a:lnTo>
                    <a:pt x="0" y="6477"/>
                  </a:lnTo>
                  <a:lnTo>
                    <a:pt x="381" y="6604"/>
                  </a:lnTo>
                  <a:lnTo>
                    <a:pt x="14986" y="3175"/>
                  </a:lnTo>
                  <a:lnTo>
                    <a:pt x="62230" y="9144"/>
                  </a:lnTo>
                  <a:lnTo>
                    <a:pt x="85979" y="32512"/>
                  </a:lnTo>
                  <a:lnTo>
                    <a:pt x="81407" y="48641"/>
                  </a:lnTo>
                  <a:lnTo>
                    <a:pt x="47371" y="72390"/>
                  </a:lnTo>
                  <a:lnTo>
                    <a:pt x="0" y="77343"/>
                  </a:lnTo>
                  <a:lnTo>
                    <a:pt x="0" y="80518"/>
                  </a:lnTo>
                  <a:cubicBezTo>
                    <a:pt x="0" y="80518"/>
                    <a:pt x="127" y="80518"/>
                    <a:pt x="127" y="80518"/>
                  </a:cubicBezTo>
                  <a:lnTo>
                    <a:pt x="48133" y="75565"/>
                  </a:lnTo>
                  <a:lnTo>
                    <a:pt x="48895" y="75311"/>
                  </a:lnTo>
                  <a:lnTo>
                    <a:pt x="83566" y="50927"/>
                  </a:lnTo>
                  <a:lnTo>
                    <a:pt x="84201" y="50038"/>
                  </a:lnTo>
                  <a:lnTo>
                    <a:pt x="89154" y="32512"/>
                  </a:lnTo>
                  <a:cubicBezTo>
                    <a:pt x="89281" y="32004"/>
                    <a:pt x="89154" y="31369"/>
                    <a:pt x="88773" y="30988"/>
                  </a:cubicBezTo>
                  <a:lnTo>
                    <a:pt x="64008" y="6477"/>
                  </a:lnTo>
                  <a:lnTo>
                    <a:pt x="63119" y="6096"/>
                  </a:lnTo>
                  <a:lnTo>
                    <a:pt x="15113" y="0"/>
                  </a:lnTo>
                  <a:close/>
                </a:path>
              </a:pathLst>
            </a:custGeom>
            <a:solidFill>
              <a:srgbClr val="000000"/>
            </a:solidFill>
          </p:spPr>
          <p:txBody>
            <a:bodyPr/>
            <a:lstStyle/>
            <a:p>
              <a:endParaRPr lang="en-GB"/>
            </a:p>
          </p:txBody>
        </p:sp>
        <p:sp>
          <p:nvSpPr>
            <p:cNvPr id="42" name="Freeform 42"/>
            <p:cNvSpPr/>
            <p:nvPr/>
          </p:nvSpPr>
          <p:spPr>
            <a:xfrm>
              <a:off x="63500" y="334899"/>
              <a:ext cx="383032" cy="89408"/>
            </a:xfrm>
            <a:custGeom>
              <a:avLst/>
              <a:gdLst/>
              <a:ahLst/>
              <a:cxnLst/>
              <a:rect l="l" t="t" r="r" b="b"/>
              <a:pathLst>
                <a:path w="383032" h="89408">
                  <a:moveTo>
                    <a:pt x="0" y="0"/>
                  </a:moveTo>
                  <a:lnTo>
                    <a:pt x="0" y="3556"/>
                  </a:lnTo>
                  <a:lnTo>
                    <a:pt x="36703" y="22098"/>
                  </a:lnTo>
                  <a:lnTo>
                    <a:pt x="81407" y="74422"/>
                  </a:lnTo>
                  <a:lnTo>
                    <a:pt x="82296" y="74930"/>
                  </a:lnTo>
                  <a:lnTo>
                    <a:pt x="153543" y="89408"/>
                  </a:lnTo>
                  <a:lnTo>
                    <a:pt x="280543" y="74168"/>
                  </a:lnTo>
                  <a:lnTo>
                    <a:pt x="356743" y="43561"/>
                  </a:lnTo>
                  <a:lnTo>
                    <a:pt x="357251" y="43307"/>
                  </a:lnTo>
                  <a:lnTo>
                    <a:pt x="383032" y="19431"/>
                  </a:lnTo>
                  <a:lnTo>
                    <a:pt x="382524" y="17780"/>
                  </a:lnTo>
                  <a:cubicBezTo>
                    <a:pt x="382270" y="17399"/>
                    <a:pt x="381762" y="17272"/>
                    <a:pt x="381381" y="17272"/>
                  </a:cubicBezTo>
                  <a:cubicBezTo>
                    <a:pt x="381000" y="17272"/>
                    <a:pt x="380619" y="17399"/>
                    <a:pt x="380365" y="17653"/>
                  </a:cubicBezTo>
                  <a:lnTo>
                    <a:pt x="355473" y="40640"/>
                  </a:lnTo>
                  <a:lnTo>
                    <a:pt x="280162" y="70993"/>
                  </a:lnTo>
                  <a:lnTo>
                    <a:pt x="154178" y="86233"/>
                  </a:lnTo>
                  <a:lnTo>
                    <a:pt x="83693" y="71882"/>
                  </a:lnTo>
                  <a:lnTo>
                    <a:pt x="39116" y="19685"/>
                  </a:lnTo>
                  <a:lnTo>
                    <a:pt x="38608" y="19304"/>
                  </a:lnTo>
                  <a:lnTo>
                    <a:pt x="889" y="254"/>
                  </a:lnTo>
                  <a:lnTo>
                    <a:pt x="0" y="0"/>
                  </a:lnTo>
                  <a:close/>
                </a:path>
              </a:pathLst>
            </a:custGeom>
            <a:solidFill>
              <a:srgbClr val="000000"/>
            </a:solidFill>
          </p:spPr>
          <p:txBody>
            <a:bodyPr/>
            <a:lstStyle/>
            <a:p>
              <a:endParaRPr lang="en-GB"/>
            </a:p>
          </p:txBody>
        </p:sp>
      </p:grpSp>
      <p:sp>
        <p:nvSpPr>
          <p:cNvPr id="43" name="Freeform 43"/>
          <p:cNvSpPr/>
          <p:nvPr/>
        </p:nvSpPr>
        <p:spPr>
          <a:xfrm>
            <a:off x="448942" y="11009071"/>
            <a:ext cx="2691574" cy="3233090"/>
          </a:xfrm>
          <a:custGeom>
            <a:avLst/>
            <a:gdLst/>
            <a:ahLst/>
            <a:cxnLst/>
            <a:rect l="l" t="t" r="r" b="b"/>
            <a:pathLst>
              <a:path w="2691574" h="3233090">
                <a:moveTo>
                  <a:pt x="0" y="0"/>
                </a:moveTo>
                <a:lnTo>
                  <a:pt x="2691574" y="0"/>
                </a:lnTo>
                <a:lnTo>
                  <a:pt x="2691574" y="3233090"/>
                </a:lnTo>
                <a:lnTo>
                  <a:pt x="0" y="32330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44" name="Freeform 44"/>
          <p:cNvSpPr/>
          <p:nvPr/>
        </p:nvSpPr>
        <p:spPr>
          <a:xfrm>
            <a:off x="512445" y="13048612"/>
            <a:ext cx="2562225" cy="1127379"/>
          </a:xfrm>
          <a:custGeom>
            <a:avLst/>
            <a:gdLst/>
            <a:ahLst/>
            <a:cxnLst/>
            <a:rect l="l" t="t" r="r" b="b"/>
            <a:pathLst>
              <a:path w="2562225" h="1127379">
                <a:moveTo>
                  <a:pt x="0" y="0"/>
                </a:moveTo>
                <a:lnTo>
                  <a:pt x="2562225" y="0"/>
                </a:lnTo>
                <a:lnTo>
                  <a:pt x="2562225" y="1127379"/>
                </a:lnTo>
                <a:lnTo>
                  <a:pt x="0" y="1127379"/>
                </a:lnTo>
                <a:lnTo>
                  <a:pt x="0" y="0"/>
                </a:lnTo>
                <a:close/>
              </a:path>
            </a:pathLst>
          </a:custGeom>
          <a:blipFill>
            <a:blip r:embed="rId14"/>
            <a:stretch>
              <a:fillRect/>
            </a:stretch>
          </a:blipFill>
        </p:spPr>
        <p:txBody>
          <a:bodyPr/>
          <a:lstStyle/>
          <a:p>
            <a:endParaRPr lang="en-GB"/>
          </a:p>
        </p:txBody>
      </p:sp>
      <p:sp>
        <p:nvSpPr>
          <p:cNvPr id="45" name="Freeform 45"/>
          <p:cNvSpPr/>
          <p:nvPr/>
        </p:nvSpPr>
        <p:spPr>
          <a:xfrm>
            <a:off x="448942" y="12982832"/>
            <a:ext cx="2691574" cy="1259329"/>
          </a:xfrm>
          <a:custGeom>
            <a:avLst/>
            <a:gdLst/>
            <a:ahLst/>
            <a:cxnLst/>
            <a:rect l="l" t="t" r="r" b="b"/>
            <a:pathLst>
              <a:path w="2691574" h="1259329">
                <a:moveTo>
                  <a:pt x="0" y="0"/>
                </a:moveTo>
                <a:lnTo>
                  <a:pt x="2691574" y="0"/>
                </a:lnTo>
                <a:lnTo>
                  <a:pt x="2691574" y="1259329"/>
                </a:lnTo>
                <a:lnTo>
                  <a:pt x="0" y="125932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46" name="Freeform 46"/>
          <p:cNvSpPr/>
          <p:nvPr/>
        </p:nvSpPr>
        <p:spPr>
          <a:xfrm>
            <a:off x="4776978" y="12994129"/>
            <a:ext cx="1030986" cy="1213866"/>
          </a:xfrm>
          <a:custGeom>
            <a:avLst/>
            <a:gdLst/>
            <a:ahLst/>
            <a:cxnLst/>
            <a:rect l="l" t="t" r="r" b="b"/>
            <a:pathLst>
              <a:path w="1030986" h="1213866">
                <a:moveTo>
                  <a:pt x="0" y="0"/>
                </a:moveTo>
                <a:lnTo>
                  <a:pt x="1030986" y="0"/>
                </a:lnTo>
                <a:lnTo>
                  <a:pt x="1030986" y="1213866"/>
                </a:lnTo>
                <a:lnTo>
                  <a:pt x="0" y="1213866"/>
                </a:lnTo>
                <a:lnTo>
                  <a:pt x="0" y="0"/>
                </a:lnTo>
                <a:close/>
              </a:path>
            </a:pathLst>
          </a:custGeom>
          <a:blipFill>
            <a:blip r:embed="rId17"/>
            <a:stretch>
              <a:fillRect/>
            </a:stretch>
          </a:blipFill>
        </p:spPr>
        <p:txBody>
          <a:bodyPr/>
          <a:lstStyle/>
          <a:p>
            <a:endParaRPr lang="en-GB"/>
          </a:p>
        </p:txBody>
      </p:sp>
      <p:sp>
        <p:nvSpPr>
          <p:cNvPr id="47" name="Freeform 47"/>
          <p:cNvSpPr/>
          <p:nvPr/>
        </p:nvSpPr>
        <p:spPr>
          <a:xfrm>
            <a:off x="429892" y="401831"/>
            <a:ext cx="29277307" cy="20632798"/>
          </a:xfrm>
          <a:custGeom>
            <a:avLst/>
            <a:gdLst/>
            <a:ahLst/>
            <a:cxnLst/>
            <a:rect l="l" t="t" r="r" b="b"/>
            <a:pathLst>
              <a:path w="29277307" h="20632798">
                <a:moveTo>
                  <a:pt x="0" y="0"/>
                </a:moveTo>
                <a:lnTo>
                  <a:pt x="29277307" y="0"/>
                </a:lnTo>
                <a:lnTo>
                  <a:pt x="29277307" y="20632798"/>
                </a:lnTo>
                <a:lnTo>
                  <a:pt x="0" y="2063279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a:p>
        </p:txBody>
      </p:sp>
      <p:sp>
        <p:nvSpPr>
          <p:cNvPr id="48" name="TextBox 48"/>
          <p:cNvSpPr txBox="1"/>
          <p:nvPr/>
        </p:nvSpPr>
        <p:spPr>
          <a:xfrm>
            <a:off x="20099655" y="13287385"/>
            <a:ext cx="34700" cy="4410"/>
          </a:xfrm>
          <a:prstGeom prst="rect">
            <a:avLst/>
          </a:prstGeom>
        </p:spPr>
        <p:txBody>
          <a:bodyPr lIns="0" tIns="0" rIns="0" bIns="0" rtlCol="0" anchor="t">
            <a:spAutoFit/>
          </a:bodyPr>
          <a:lstStyle/>
          <a:p>
            <a:pPr algn="l">
              <a:lnSpc>
                <a:spcPts val="40"/>
              </a:lnSpc>
            </a:pPr>
            <a:r>
              <a:rPr lang="en-US" sz="100" spc="0">
                <a:solidFill>
                  <a:srgbClr val="000000"/>
                </a:solidFill>
                <a:latin typeface="IBM Plex Sans"/>
                <a:ea typeface="IBM Plex Sans"/>
                <a:cs typeface="IBM Plex Sans"/>
                <a:sym typeface="IBM Plex Sans"/>
              </a:rPr>
              <a:t>Smartblocks.co.uk ©</a:t>
            </a:r>
          </a:p>
        </p:txBody>
      </p:sp>
      <p:sp>
        <p:nvSpPr>
          <p:cNvPr id="49" name="TextBox 49"/>
          <p:cNvSpPr txBox="1"/>
          <p:nvPr/>
        </p:nvSpPr>
        <p:spPr>
          <a:xfrm>
            <a:off x="21767292" y="13449691"/>
            <a:ext cx="34700" cy="4410"/>
          </a:xfrm>
          <a:prstGeom prst="rect">
            <a:avLst/>
          </a:prstGeom>
        </p:spPr>
        <p:txBody>
          <a:bodyPr lIns="0" tIns="0" rIns="0" bIns="0" rtlCol="0" anchor="t">
            <a:spAutoFit/>
          </a:bodyPr>
          <a:lstStyle/>
          <a:p>
            <a:pPr algn="l">
              <a:lnSpc>
                <a:spcPts val="40"/>
              </a:lnSpc>
            </a:pPr>
            <a:r>
              <a:rPr lang="en-US" sz="100" spc="0">
                <a:solidFill>
                  <a:srgbClr val="000000"/>
                </a:solidFill>
                <a:latin typeface="IBM Plex Sans"/>
                <a:ea typeface="IBM Plex Sans"/>
                <a:cs typeface="IBM Plex Sans"/>
                <a:sym typeface="IBM Plex Sans"/>
              </a:rPr>
              <a:t>Smartblocks.co.uk ©</a:t>
            </a:r>
          </a:p>
        </p:txBody>
      </p:sp>
      <p:sp>
        <p:nvSpPr>
          <p:cNvPr id="50" name="TextBox 50"/>
          <p:cNvSpPr txBox="1"/>
          <p:nvPr/>
        </p:nvSpPr>
        <p:spPr>
          <a:xfrm>
            <a:off x="3921633" y="11728009"/>
            <a:ext cx="4191295" cy="421024"/>
          </a:xfrm>
          <a:prstGeom prst="rect">
            <a:avLst/>
          </a:prstGeom>
        </p:spPr>
        <p:txBody>
          <a:bodyPr lIns="0" tIns="0" rIns="0" bIns="0" rtlCol="0" anchor="t">
            <a:spAutoFit/>
          </a:bodyPr>
          <a:lstStyle/>
          <a:p>
            <a:pPr algn="l">
              <a:lnSpc>
                <a:spcPts val="3297"/>
              </a:lnSpc>
            </a:pPr>
            <a:r>
              <a:rPr lang="en-US" sz="2355">
                <a:solidFill>
                  <a:srgbClr val="000000"/>
                </a:solidFill>
                <a:latin typeface="Comic Sans Italics"/>
                <a:ea typeface="Comic Sans Italics"/>
                <a:cs typeface="Comic Sans Italics"/>
                <a:sym typeface="Comic Sans Italics"/>
              </a:rPr>
              <a:t>Shinfield Community Church</a:t>
            </a:r>
          </a:p>
        </p:txBody>
      </p:sp>
      <p:sp>
        <p:nvSpPr>
          <p:cNvPr id="51" name="TextBox 51"/>
          <p:cNvSpPr txBox="1"/>
          <p:nvPr/>
        </p:nvSpPr>
        <p:spPr>
          <a:xfrm>
            <a:off x="19377660" y="20054383"/>
            <a:ext cx="2408520"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SCALE BAR 1 : 50 @ A1</a:t>
            </a:r>
          </a:p>
        </p:txBody>
      </p:sp>
      <p:sp>
        <p:nvSpPr>
          <p:cNvPr id="52" name="TextBox 52"/>
          <p:cNvSpPr txBox="1"/>
          <p:nvPr/>
        </p:nvSpPr>
        <p:spPr>
          <a:xfrm>
            <a:off x="19368135" y="20435764"/>
            <a:ext cx="128330"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0</a:t>
            </a:r>
          </a:p>
        </p:txBody>
      </p:sp>
      <p:sp>
        <p:nvSpPr>
          <p:cNvPr id="53" name="TextBox 53"/>
          <p:cNvSpPr txBox="1"/>
          <p:nvPr/>
        </p:nvSpPr>
        <p:spPr>
          <a:xfrm>
            <a:off x="19988403" y="20435764"/>
            <a:ext cx="320735"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1m</a:t>
            </a:r>
          </a:p>
        </p:txBody>
      </p:sp>
      <p:sp>
        <p:nvSpPr>
          <p:cNvPr id="54" name="TextBox 54"/>
          <p:cNvSpPr txBox="1"/>
          <p:nvPr/>
        </p:nvSpPr>
        <p:spPr>
          <a:xfrm>
            <a:off x="22866858" y="20528728"/>
            <a:ext cx="320735" cy="264843"/>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5m</a:t>
            </a:r>
          </a:p>
        </p:txBody>
      </p:sp>
      <p:sp>
        <p:nvSpPr>
          <p:cNvPr id="55" name="TextBox 55"/>
          <p:cNvSpPr txBox="1"/>
          <p:nvPr/>
        </p:nvSpPr>
        <p:spPr>
          <a:xfrm>
            <a:off x="26342330" y="20531014"/>
            <a:ext cx="449075" cy="264843"/>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10m</a:t>
            </a:r>
          </a:p>
        </p:txBody>
      </p:sp>
      <p:sp>
        <p:nvSpPr>
          <p:cNvPr id="56" name="TextBox 56"/>
          <p:cNvSpPr txBox="1"/>
          <p:nvPr/>
        </p:nvSpPr>
        <p:spPr>
          <a:xfrm>
            <a:off x="27857958" y="18756963"/>
            <a:ext cx="491871" cy="687924"/>
          </a:xfrm>
          <a:prstGeom prst="rect">
            <a:avLst/>
          </a:prstGeom>
        </p:spPr>
        <p:txBody>
          <a:bodyPr lIns="0" tIns="0" rIns="0" bIns="0" rtlCol="0" anchor="t">
            <a:spAutoFit/>
          </a:bodyPr>
          <a:lstStyle/>
          <a:p>
            <a:pPr algn="ctr">
              <a:lnSpc>
                <a:spcPts val="2877"/>
              </a:lnSpc>
            </a:pPr>
            <a:r>
              <a:rPr lang="en-US" sz="1517" spc="-10">
                <a:solidFill>
                  <a:srgbClr val="000000"/>
                </a:solidFill>
                <a:latin typeface="IBM Plex Sans"/>
                <a:ea typeface="IBM Plex Sans"/>
                <a:cs typeface="IBM Plex Sans"/>
                <a:sym typeface="IBM Plex Sans"/>
              </a:rPr>
              <a:t>1:50 1:100</a:t>
            </a:r>
          </a:p>
        </p:txBody>
      </p:sp>
      <p:sp>
        <p:nvSpPr>
          <p:cNvPr id="57" name="TextBox 57"/>
          <p:cNvSpPr txBox="1"/>
          <p:nvPr/>
        </p:nvSpPr>
        <p:spPr>
          <a:xfrm>
            <a:off x="27571827" y="18167861"/>
            <a:ext cx="1939023" cy="468116"/>
          </a:xfrm>
          <a:prstGeom prst="rect">
            <a:avLst/>
          </a:prstGeom>
        </p:spPr>
        <p:txBody>
          <a:bodyPr lIns="0" tIns="0" rIns="0" bIns="0" rtlCol="0" anchor="t">
            <a:spAutoFit/>
          </a:bodyPr>
          <a:lstStyle/>
          <a:p>
            <a:pPr algn="ctr">
              <a:lnSpc>
                <a:spcPts val="1892"/>
              </a:lnSpc>
            </a:pPr>
            <a:r>
              <a:rPr lang="en-US" sz="1583" spc="-11">
                <a:solidFill>
                  <a:srgbClr val="000000"/>
                </a:solidFill>
                <a:latin typeface="IBM Plex Sans"/>
                <a:ea typeface="IBM Plex Sans"/>
                <a:cs typeface="IBM Plex Sans"/>
                <a:sym typeface="IBM Plex Sans"/>
              </a:rPr>
              <a:t>Proposed South East Elevation</a:t>
            </a:r>
          </a:p>
        </p:txBody>
      </p:sp>
      <p:sp>
        <p:nvSpPr>
          <p:cNvPr id="58" name="TextBox 58"/>
          <p:cNvSpPr txBox="1"/>
          <p:nvPr/>
        </p:nvSpPr>
        <p:spPr>
          <a:xfrm>
            <a:off x="27870531" y="20446051"/>
            <a:ext cx="270948"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06</a:t>
            </a:r>
          </a:p>
        </p:txBody>
      </p:sp>
      <p:sp>
        <p:nvSpPr>
          <p:cNvPr id="59" name="TextBox 59"/>
          <p:cNvSpPr txBox="1"/>
          <p:nvPr/>
        </p:nvSpPr>
        <p:spPr>
          <a:xfrm>
            <a:off x="28461843" y="20447194"/>
            <a:ext cx="406432"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122</a:t>
            </a:r>
          </a:p>
        </p:txBody>
      </p:sp>
      <p:sp>
        <p:nvSpPr>
          <p:cNvPr id="60" name="TextBox 60"/>
          <p:cNvSpPr txBox="1"/>
          <p:nvPr/>
        </p:nvSpPr>
        <p:spPr>
          <a:xfrm>
            <a:off x="27001089" y="20429972"/>
            <a:ext cx="621792"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SHIN</a:t>
            </a:r>
          </a:p>
        </p:txBody>
      </p:sp>
      <p:sp>
        <p:nvSpPr>
          <p:cNvPr id="61" name="TextBox 61"/>
          <p:cNvSpPr txBox="1"/>
          <p:nvPr/>
        </p:nvSpPr>
        <p:spPr>
          <a:xfrm>
            <a:off x="28891992" y="15958185"/>
            <a:ext cx="45101" cy="43644"/>
          </a:xfrm>
          <a:prstGeom prst="rect">
            <a:avLst/>
          </a:prstGeom>
        </p:spPr>
        <p:txBody>
          <a:bodyPr lIns="0" tIns="0" rIns="0" bIns="0" rtlCol="0" anchor="t">
            <a:spAutoFit/>
          </a:bodyPr>
          <a:lstStyle/>
          <a:p>
            <a:pPr algn="l">
              <a:lnSpc>
                <a:spcPts val="271"/>
              </a:lnSpc>
            </a:pPr>
            <a:r>
              <a:rPr lang="en-US" sz="482" spc="-3">
                <a:solidFill>
                  <a:srgbClr val="000000"/>
                </a:solidFill>
                <a:latin typeface="IBM Plex Sans"/>
                <a:ea typeface="IBM Plex Sans"/>
                <a:cs typeface="IBM Plex Sans"/>
                <a:sym typeface="IBM Plex Sans"/>
              </a:rPr>
              <a:t>C</a:t>
            </a:r>
          </a:p>
        </p:txBody>
      </p:sp>
      <p:sp>
        <p:nvSpPr>
          <p:cNvPr id="62" name="TextBox 62"/>
          <p:cNvSpPr txBox="1"/>
          <p:nvPr/>
        </p:nvSpPr>
        <p:spPr>
          <a:xfrm>
            <a:off x="27001470" y="16082000"/>
            <a:ext cx="2256739" cy="874004"/>
          </a:xfrm>
          <a:prstGeom prst="rect">
            <a:avLst/>
          </a:prstGeom>
        </p:spPr>
        <p:txBody>
          <a:bodyPr lIns="0" tIns="0" rIns="0" bIns="0" rtlCol="0" anchor="t">
            <a:spAutoFit/>
          </a:bodyPr>
          <a:lstStyle/>
          <a:p>
            <a:pPr algn="l">
              <a:lnSpc>
                <a:spcPts val="1129"/>
              </a:lnSpc>
            </a:pPr>
            <a:r>
              <a:rPr lang="en-US" sz="2009" spc="-14">
                <a:solidFill>
                  <a:srgbClr val="000000"/>
                </a:solidFill>
                <a:latin typeface="IBM Plex Sans"/>
                <a:ea typeface="IBM Plex Sans"/>
                <a:cs typeface="IBM Plex Sans"/>
                <a:sym typeface="IBM Plex Sans"/>
              </a:rPr>
              <a:t>JBKS Architects</a:t>
            </a:r>
          </a:p>
          <a:p>
            <a:pPr algn="l">
              <a:lnSpc>
                <a:spcPts val="863"/>
              </a:lnSpc>
            </a:pPr>
            <a:r>
              <a:rPr lang="en-US" sz="1004" spc="-7">
                <a:solidFill>
                  <a:srgbClr val="000000"/>
                </a:solidFill>
                <a:latin typeface="IBM Plex Sans"/>
                <a:ea typeface="IBM Plex Sans"/>
                <a:cs typeface="IBM Plex Sans"/>
                <a:sym typeface="IBM Plex Sans"/>
              </a:rPr>
              <a:t>architects urban designers landscape and product designers</a:t>
            </a:r>
          </a:p>
          <a:p>
            <a:pPr algn="l">
              <a:lnSpc>
                <a:spcPts val="2511"/>
              </a:lnSpc>
            </a:pPr>
            <a:r>
              <a:rPr lang="en-US" sz="1004" spc="-7">
                <a:solidFill>
                  <a:srgbClr val="000000"/>
                </a:solidFill>
                <a:latin typeface="IBM Plex Sans"/>
                <a:ea typeface="IBM Plex Sans"/>
                <a:cs typeface="IBM Plex Sans"/>
                <a:sym typeface="IBM Plex Sans"/>
              </a:rPr>
              <a:t>Suite 1, Parkwood Stud, London Road,</a:t>
            </a:r>
          </a:p>
          <a:p>
            <a:pPr algn="l">
              <a:lnSpc>
                <a:spcPts val="502"/>
              </a:lnSpc>
            </a:pPr>
            <a:r>
              <a:rPr lang="en-US" sz="1004" spc="-7">
                <a:solidFill>
                  <a:srgbClr val="000000"/>
                </a:solidFill>
                <a:latin typeface="IBM Plex Sans"/>
                <a:ea typeface="IBM Plex Sans"/>
                <a:cs typeface="IBM Plex Sans"/>
                <a:sym typeface="IBM Plex Sans"/>
              </a:rPr>
              <a:t>Aston Rowant, Oxon, OX49 5SP</a:t>
            </a:r>
          </a:p>
        </p:txBody>
      </p:sp>
      <p:sp>
        <p:nvSpPr>
          <p:cNvPr id="63" name="TextBox 63"/>
          <p:cNvSpPr txBox="1"/>
          <p:nvPr/>
        </p:nvSpPr>
        <p:spPr>
          <a:xfrm>
            <a:off x="29169360" y="20429972"/>
            <a:ext cx="289427"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00</a:t>
            </a:r>
          </a:p>
        </p:txBody>
      </p:sp>
      <p:sp>
        <p:nvSpPr>
          <p:cNvPr id="64" name="TextBox 64"/>
          <p:cNvSpPr txBox="1"/>
          <p:nvPr/>
        </p:nvSpPr>
        <p:spPr>
          <a:xfrm>
            <a:off x="26983944" y="975179"/>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1.</a:t>
            </a:r>
          </a:p>
        </p:txBody>
      </p:sp>
      <p:sp>
        <p:nvSpPr>
          <p:cNvPr id="65" name="TextBox 65"/>
          <p:cNvSpPr txBox="1"/>
          <p:nvPr/>
        </p:nvSpPr>
        <p:spPr>
          <a:xfrm>
            <a:off x="26994231" y="32893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3.</a:t>
            </a:r>
          </a:p>
        </p:txBody>
      </p:sp>
      <p:sp>
        <p:nvSpPr>
          <p:cNvPr id="66" name="TextBox 66"/>
          <p:cNvSpPr txBox="1"/>
          <p:nvPr/>
        </p:nvSpPr>
        <p:spPr>
          <a:xfrm>
            <a:off x="26996136" y="27940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2.</a:t>
            </a:r>
          </a:p>
        </p:txBody>
      </p:sp>
      <p:sp>
        <p:nvSpPr>
          <p:cNvPr id="67" name="TextBox 67"/>
          <p:cNvSpPr txBox="1"/>
          <p:nvPr/>
        </p:nvSpPr>
        <p:spPr>
          <a:xfrm>
            <a:off x="26998422" y="3950408"/>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4.</a:t>
            </a:r>
          </a:p>
        </p:txBody>
      </p:sp>
      <p:sp>
        <p:nvSpPr>
          <p:cNvPr id="68" name="TextBox 68"/>
          <p:cNvSpPr txBox="1"/>
          <p:nvPr/>
        </p:nvSpPr>
        <p:spPr>
          <a:xfrm>
            <a:off x="27011757" y="17340653"/>
            <a:ext cx="251736"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Job</a:t>
            </a:r>
          </a:p>
        </p:txBody>
      </p:sp>
      <p:sp>
        <p:nvSpPr>
          <p:cNvPr id="69" name="TextBox 69"/>
          <p:cNvSpPr txBox="1"/>
          <p:nvPr/>
        </p:nvSpPr>
        <p:spPr>
          <a:xfrm>
            <a:off x="26974038" y="19035341"/>
            <a:ext cx="390563"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Scale</a:t>
            </a:r>
          </a:p>
        </p:txBody>
      </p:sp>
      <p:sp>
        <p:nvSpPr>
          <p:cNvPr id="70" name="TextBox 70"/>
          <p:cNvSpPr txBox="1"/>
          <p:nvPr/>
        </p:nvSpPr>
        <p:spPr>
          <a:xfrm>
            <a:off x="27007185" y="18089318"/>
            <a:ext cx="381667" cy="366484"/>
          </a:xfrm>
          <a:prstGeom prst="rect">
            <a:avLst/>
          </a:prstGeom>
        </p:spPr>
        <p:txBody>
          <a:bodyPr lIns="0" tIns="0" rIns="0" bIns="0" rtlCol="0" anchor="t">
            <a:spAutoFit/>
          </a:bodyPr>
          <a:lstStyle/>
          <a:p>
            <a:pPr algn="l">
              <a:lnSpc>
                <a:spcPts val="1463"/>
              </a:lnSpc>
            </a:pPr>
            <a:r>
              <a:rPr lang="en-US" sz="1205" spc="-8">
                <a:solidFill>
                  <a:srgbClr val="000000"/>
                </a:solidFill>
                <a:latin typeface="IBM Plex Sans"/>
                <a:ea typeface="IBM Plex Sans"/>
                <a:cs typeface="IBM Plex Sans"/>
                <a:sym typeface="IBM Plex Sans"/>
              </a:rPr>
              <a:t>DWG Title</a:t>
            </a:r>
          </a:p>
        </p:txBody>
      </p:sp>
      <p:sp>
        <p:nvSpPr>
          <p:cNvPr id="71" name="TextBox 71"/>
          <p:cNvSpPr txBox="1"/>
          <p:nvPr/>
        </p:nvSpPr>
        <p:spPr>
          <a:xfrm>
            <a:off x="27009852" y="19412531"/>
            <a:ext cx="329813"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Date</a:t>
            </a:r>
          </a:p>
        </p:txBody>
      </p:sp>
      <p:sp>
        <p:nvSpPr>
          <p:cNvPr id="72" name="TextBox 72"/>
          <p:cNvSpPr txBox="1"/>
          <p:nvPr/>
        </p:nvSpPr>
        <p:spPr>
          <a:xfrm>
            <a:off x="27022425" y="19817153"/>
            <a:ext cx="598732"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Dwg No.</a:t>
            </a:r>
          </a:p>
        </p:txBody>
      </p:sp>
      <p:sp>
        <p:nvSpPr>
          <p:cNvPr id="73" name="TextBox 73"/>
          <p:cNvSpPr txBox="1"/>
          <p:nvPr/>
        </p:nvSpPr>
        <p:spPr>
          <a:xfrm>
            <a:off x="29291661" y="18738161"/>
            <a:ext cx="190986" cy="679285"/>
          </a:xfrm>
          <a:prstGeom prst="rect">
            <a:avLst/>
          </a:prstGeom>
        </p:spPr>
        <p:txBody>
          <a:bodyPr lIns="0" tIns="0" rIns="0" bIns="0" rtlCol="0" anchor="t">
            <a:spAutoFit/>
          </a:bodyPr>
          <a:lstStyle/>
          <a:p>
            <a:pPr algn="just">
              <a:lnSpc>
                <a:spcPts val="2877"/>
              </a:lnSpc>
            </a:pPr>
            <a:r>
              <a:rPr lang="en-US" sz="1205" spc="-8">
                <a:solidFill>
                  <a:srgbClr val="000000"/>
                </a:solidFill>
                <a:latin typeface="IBM Plex Sans"/>
                <a:ea typeface="IBM Plex Sans"/>
                <a:cs typeface="IBM Plex Sans"/>
                <a:sym typeface="IBM Plex Sans"/>
              </a:rPr>
              <a:t>A1 A3</a:t>
            </a:r>
          </a:p>
        </p:txBody>
      </p:sp>
      <p:sp>
        <p:nvSpPr>
          <p:cNvPr id="74" name="TextBox 74"/>
          <p:cNvSpPr txBox="1"/>
          <p:nvPr/>
        </p:nvSpPr>
        <p:spPr>
          <a:xfrm>
            <a:off x="29199459" y="19947455"/>
            <a:ext cx="277654"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Rev</a:t>
            </a:r>
          </a:p>
        </p:txBody>
      </p:sp>
      <p:sp>
        <p:nvSpPr>
          <p:cNvPr id="75" name="TextBox 75"/>
          <p:cNvSpPr txBox="1"/>
          <p:nvPr/>
        </p:nvSpPr>
        <p:spPr>
          <a:xfrm>
            <a:off x="27315033" y="1003754"/>
            <a:ext cx="2145240" cy="3642312"/>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No deviation may be made from the details shown on this prior permission of the architects. found between this drawing and any other document should be referred immediately to the Architects. IF IN ANY DOUBT ASK.</a:t>
            </a:r>
          </a:p>
          <a:p>
            <a:pPr algn="l">
              <a:lnSpc>
                <a:spcPts val="3013"/>
              </a:lnSpc>
            </a:pPr>
            <a:r>
              <a:rPr lang="en-US" sz="1205" spc="-8">
                <a:solidFill>
                  <a:srgbClr val="000000"/>
                </a:solidFill>
                <a:latin typeface="IBM Plex Sans"/>
                <a:ea typeface="IBM Plex Sans"/>
                <a:cs typeface="IBM Plex Sans"/>
                <a:sym typeface="IBM Plex Sans"/>
              </a:rPr>
              <a:t>No dimensions should be</a:t>
            </a:r>
          </a:p>
          <a:p>
            <a:pPr algn="l">
              <a:lnSpc>
                <a:spcPts val="602"/>
              </a:lnSpc>
            </a:pPr>
            <a:r>
              <a:rPr lang="en-US" sz="1205" spc="-8">
                <a:solidFill>
                  <a:srgbClr val="000000"/>
                </a:solidFill>
                <a:latin typeface="IBM Plex Sans"/>
                <a:ea typeface="IBM Plex Sans"/>
                <a:cs typeface="IBM Plex Sans"/>
                <a:sym typeface="IBM Plex Sans"/>
              </a:rPr>
              <a:t>scaled from this drawing.</a:t>
            </a:r>
          </a:p>
          <a:p>
            <a:pPr algn="l">
              <a:lnSpc>
                <a:spcPts val="3013"/>
              </a:lnSpc>
            </a:pPr>
            <a:r>
              <a:rPr lang="en-US" sz="1205" spc="3">
                <a:solidFill>
                  <a:srgbClr val="000000"/>
                </a:solidFill>
                <a:latin typeface="IBM Plex Sans"/>
                <a:ea typeface="IBM Plex Sans"/>
                <a:cs typeface="IBM Plex Sans"/>
                <a:sym typeface="IBM Plex Sans"/>
              </a:rPr>
              <a:t>This drawing is to be removed</a:t>
            </a:r>
          </a:p>
          <a:p>
            <a:pPr algn="l">
              <a:lnSpc>
                <a:spcPts val="602"/>
              </a:lnSpc>
            </a:pPr>
            <a:r>
              <a:rPr lang="en-US" sz="1205" spc="-8">
                <a:solidFill>
                  <a:srgbClr val="000000"/>
                </a:solidFill>
                <a:latin typeface="IBM Plex Sans"/>
                <a:ea typeface="IBM Plex Sans"/>
                <a:cs typeface="IBM Plex Sans"/>
                <a:sym typeface="IBM Plex Sans"/>
              </a:rPr>
              <a:t>from currency immediately a</a:t>
            </a:r>
          </a:p>
          <a:p>
            <a:pPr algn="l">
              <a:lnSpc>
                <a:spcPts val="1983"/>
              </a:lnSpc>
            </a:pPr>
            <a:r>
              <a:rPr lang="en-US" sz="1205" spc="-8">
                <a:solidFill>
                  <a:srgbClr val="000000"/>
                </a:solidFill>
                <a:latin typeface="IBM Plex Sans"/>
                <a:ea typeface="IBM Plex Sans"/>
                <a:cs typeface="IBM Plex Sans"/>
                <a:sym typeface="IBM Plex Sans"/>
              </a:rPr>
              <a:t>revised version is issued.</a:t>
            </a:r>
          </a:p>
          <a:p>
            <a:pPr algn="l">
              <a:lnSpc>
                <a:spcPts val="3013"/>
              </a:lnSpc>
            </a:pPr>
            <a:r>
              <a:rPr lang="en-US" sz="1205" spc="-1">
                <a:solidFill>
                  <a:srgbClr val="000000"/>
                </a:solidFill>
                <a:latin typeface="IBM Plex Sans"/>
                <a:ea typeface="IBM Plex Sans"/>
                <a:cs typeface="IBM Plex Sans"/>
                <a:sym typeface="IBM Plex Sans"/>
              </a:rPr>
              <a:t>All rights described in Chapter</a:t>
            </a:r>
          </a:p>
          <a:p>
            <a:pPr algn="l">
              <a:lnSpc>
                <a:spcPts val="602"/>
              </a:lnSpc>
            </a:pPr>
            <a:r>
              <a:rPr lang="en-US" sz="1205" spc="-8">
                <a:solidFill>
                  <a:srgbClr val="000000"/>
                </a:solidFill>
                <a:latin typeface="IBM Plex Sans"/>
                <a:ea typeface="IBM Plex Sans"/>
                <a:cs typeface="IBM Plex Sans"/>
                <a:sym typeface="IBM Plex Sans"/>
              </a:rPr>
              <a:t>IV of the Copyright, Desings</a:t>
            </a:r>
          </a:p>
          <a:p>
            <a:pPr algn="l">
              <a:lnSpc>
                <a:spcPts val="2007"/>
              </a:lnSpc>
            </a:pPr>
            <a:r>
              <a:rPr lang="en-US" sz="1205" spc="14">
                <a:solidFill>
                  <a:srgbClr val="000000"/>
                </a:solidFill>
                <a:latin typeface="IBM Plex Sans"/>
                <a:ea typeface="IBM Plex Sans"/>
                <a:cs typeface="IBM Plex Sans"/>
                <a:sym typeface="IBM Plex Sans"/>
              </a:rPr>
              <a:t>and Patents Act of 1988 have</a:t>
            </a:r>
          </a:p>
          <a:p>
            <a:pPr algn="l">
              <a:lnSpc>
                <a:spcPts val="602"/>
              </a:lnSpc>
            </a:pPr>
            <a:r>
              <a:rPr lang="en-US" sz="1205" spc="-8">
                <a:solidFill>
                  <a:srgbClr val="000000"/>
                </a:solidFill>
                <a:latin typeface="IBM Plex Sans"/>
                <a:ea typeface="IBM Plex Sans"/>
                <a:cs typeface="IBM Plex Sans"/>
                <a:sym typeface="IBM Plex Sans"/>
              </a:rPr>
              <a:t>been generally asserted.</a:t>
            </a:r>
          </a:p>
        </p:txBody>
      </p:sp>
      <p:sp>
        <p:nvSpPr>
          <p:cNvPr id="76" name="TextBox 76"/>
          <p:cNvSpPr txBox="1"/>
          <p:nvPr/>
        </p:nvSpPr>
        <p:spPr>
          <a:xfrm>
            <a:off x="27324177" y="1334081"/>
            <a:ext cx="590198"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drawing </a:t>
            </a:r>
          </a:p>
        </p:txBody>
      </p:sp>
      <p:sp>
        <p:nvSpPr>
          <p:cNvPr id="77" name="TextBox 77"/>
          <p:cNvSpPr txBox="1"/>
          <p:nvPr/>
        </p:nvSpPr>
        <p:spPr>
          <a:xfrm>
            <a:off x="28233233" y="1334081"/>
            <a:ext cx="538124"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without </a:t>
            </a:r>
          </a:p>
        </p:txBody>
      </p:sp>
      <p:sp>
        <p:nvSpPr>
          <p:cNvPr id="78" name="TextBox 78"/>
          <p:cNvSpPr txBox="1"/>
          <p:nvPr/>
        </p:nvSpPr>
        <p:spPr>
          <a:xfrm>
            <a:off x="27329130" y="1666313"/>
            <a:ext cx="31272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Any </a:t>
            </a:r>
          </a:p>
        </p:txBody>
      </p:sp>
      <p:sp>
        <p:nvSpPr>
          <p:cNvPr id="79" name="TextBox 79"/>
          <p:cNvSpPr txBox="1"/>
          <p:nvPr/>
        </p:nvSpPr>
        <p:spPr>
          <a:xfrm>
            <a:off x="27901773" y="1666313"/>
            <a:ext cx="87660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discrepancy </a:t>
            </a:r>
          </a:p>
        </p:txBody>
      </p:sp>
      <p:sp>
        <p:nvSpPr>
          <p:cNvPr id="80" name="TextBox 80"/>
          <p:cNvSpPr txBox="1"/>
          <p:nvPr/>
        </p:nvSpPr>
        <p:spPr>
          <a:xfrm>
            <a:off x="27010985" y="16896836"/>
            <a:ext cx="1171851" cy="274282"/>
          </a:xfrm>
          <a:prstGeom prst="rect">
            <a:avLst/>
          </a:prstGeom>
        </p:spPr>
        <p:txBody>
          <a:bodyPr lIns="0" tIns="0" rIns="0" bIns="0" rtlCol="0" anchor="t">
            <a:spAutoFit/>
          </a:bodyPr>
          <a:lstStyle/>
          <a:p>
            <a:pPr algn="l">
              <a:lnSpc>
                <a:spcPts val="2511"/>
              </a:lnSpc>
            </a:pPr>
            <a:r>
              <a:rPr lang="en-US" sz="1004" spc="-7">
                <a:solidFill>
                  <a:srgbClr val="000000"/>
                </a:solidFill>
                <a:latin typeface="IBM Plex Sans"/>
                <a:ea typeface="IBM Plex Sans"/>
                <a:cs typeface="IBM Plex Sans"/>
                <a:sym typeface="IBM Plex Sans"/>
              </a:rPr>
              <a:t>Tel: (01844) 350101</a:t>
            </a:r>
          </a:p>
        </p:txBody>
      </p:sp>
      <p:sp>
        <p:nvSpPr>
          <p:cNvPr id="81" name="TextBox 81"/>
          <p:cNvSpPr txBox="1"/>
          <p:nvPr/>
        </p:nvSpPr>
        <p:spPr>
          <a:xfrm>
            <a:off x="28856940" y="18762059"/>
            <a:ext cx="211341" cy="691839"/>
          </a:xfrm>
          <a:prstGeom prst="rect">
            <a:avLst/>
          </a:prstGeom>
        </p:spPr>
        <p:txBody>
          <a:bodyPr lIns="0" tIns="0" rIns="0" bIns="0" rtlCol="0" anchor="t">
            <a:spAutoFit/>
          </a:bodyPr>
          <a:lstStyle/>
          <a:p>
            <a:pPr algn="just">
              <a:lnSpc>
                <a:spcPts val="2877"/>
              </a:lnSpc>
            </a:pPr>
            <a:r>
              <a:rPr lang="en-US" sz="1607" spc="-11">
                <a:solidFill>
                  <a:srgbClr val="000000"/>
                </a:solidFill>
                <a:latin typeface="IBM Plex Sans"/>
                <a:ea typeface="IBM Plex Sans"/>
                <a:cs typeface="IBM Plex Sans"/>
                <a:sym typeface="IBM Plex Sans"/>
              </a:rPr>
              <a:t>@ @</a:t>
            </a:r>
          </a:p>
        </p:txBody>
      </p:sp>
      <p:sp>
        <p:nvSpPr>
          <p:cNvPr id="82" name="TextBox 82"/>
          <p:cNvSpPr txBox="1"/>
          <p:nvPr/>
        </p:nvSpPr>
        <p:spPr>
          <a:xfrm>
            <a:off x="28070175" y="19492817"/>
            <a:ext cx="937403" cy="326460"/>
          </a:xfrm>
          <a:prstGeom prst="rect">
            <a:avLst/>
          </a:prstGeom>
        </p:spPr>
        <p:txBody>
          <a:bodyPr lIns="0" tIns="0" rIns="0" bIns="0" rtlCol="0" anchor="t">
            <a:spAutoFit/>
          </a:bodyPr>
          <a:lstStyle/>
          <a:p>
            <a:pPr algn="l">
              <a:lnSpc>
                <a:spcPts val="2877"/>
              </a:lnSpc>
            </a:pPr>
            <a:r>
              <a:rPr lang="en-US" sz="1607" spc="-11">
                <a:solidFill>
                  <a:srgbClr val="000000"/>
                </a:solidFill>
                <a:latin typeface="IBM Plex Sans"/>
                <a:ea typeface="IBM Plex Sans"/>
                <a:cs typeface="IBM Plex Sans"/>
                <a:sym typeface="IBM Plex Sans"/>
              </a:rPr>
              <a:t>April 2024</a:t>
            </a:r>
          </a:p>
        </p:txBody>
      </p:sp>
      <p:sp>
        <p:nvSpPr>
          <p:cNvPr id="83" name="TextBox 83"/>
          <p:cNvSpPr txBox="1"/>
          <p:nvPr/>
        </p:nvSpPr>
        <p:spPr>
          <a:xfrm rot="-5400000">
            <a:off x="25667142" y="16845010"/>
            <a:ext cx="8257194" cy="99803"/>
          </a:xfrm>
          <a:prstGeom prst="rect">
            <a:avLst/>
          </a:prstGeom>
        </p:spPr>
        <p:txBody>
          <a:bodyPr lIns="0" tIns="0" rIns="0" bIns="0" rtlCol="0" anchor="t">
            <a:spAutoFit/>
          </a:bodyPr>
          <a:lstStyle/>
          <a:p>
            <a:pPr algn="l">
              <a:lnSpc>
                <a:spcPts val="843"/>
              </a:lnSpc>
            </a:pPr>
            <a:r>
              <a:rPr lang="en-US" sz="602" spc="-4">
                <a:solidFill>
                  <a:srgbClr val="000000"/>
                </a:solidFill>
                <a:latin typeface="IBM Plex Sans"/>
                <a:ea typeface="IBM Plex Sans"/>
                <a:cs typeface="IBM Plex Sans"/>
                <a:sym typeface="IBM Plex Sans"/>
              </a:rPr>
              <a:t>Y:\Shared\JBKS Project Files\SHIN - Shinfield Community Church\STAGE 3_DEVELOPED DESIGN\07_DRAWINGS\02_PLANNING DRG's\01_JBKS DRG's\01_DWGs\01_CURRENT\SHIN_06.122.00_Proposed South East Elevation.dwg</a:t>
            </a:r>
          </a:p>
        </p:txBody>
      </p:sp>
      <p:sp>
        <p:nvSpPr>
          <p:cNvPr id="84" name="TextBox 84"/>
          <p:cNvSpPr txBox="1"/>
          <p:nvPr/>
        </p:nvSpPr>
        <p:spPr>
          <a:xfrm>
            <a:off x="634365" y="614610"/>
            <a:ext cx="141744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REVISIONS</a:t>
            </a:r>
          </a:p>
        </p:txBody>
      </p:sp>
      <p:sp>
        <p:nvSpPr>
          <p:cNvPr id="85" name="TextBox 85"/>
          <p:cNvSpPr txBox="1"/>
          <p:nvPr/>
        </p:nvSpPr>
        <p:spPr>
          <a:xfrm>
            <a:off x="4198239" y="614610"/>
            <a:ext cx="1084555"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LEGEND</a:t>
            </a:r>
          </a:p>
        </p:txBody>
      </p:sp>
      <p:sp>
        <p:nvSpPr>
          <p:cNvPr id="86" name="TextBox 86"/>
          <p:cNvSpPr txBox="1"/>
          <p:nvPr/>
        </p:nvSpPr>
        <p:spPr>
          <a:xfrm>
            <a:off x="27006804" y="575739"/>
            <a:ext cx="98330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NOTES:</a:t>
            </a:r>
          </a:p>
        </p:txBody>
      </p:sp>
      <p:sp>
        <p:nvSpPr>
          <p:cNvPr id="87" name="TextBox 87"/>
          <p:cNvSpPr txBox="1"/>
          <p:nvPr/>
        </p:nvSpPr>
        <p:spPr>
          <a:xfrm>
            <a:off x="27756612" y="17362780"/>
            <a:ext cx="1582998" cy="606514"/>
          </a:xfrm>
          <a:prstGeom prst="rect">
            <a:avLst/>
          </a:prstGeom>
        </p:spPr>
        <p:txBody>
          <a:bodyPr lIns="0" tIns="0" rIns="0" bIns="0" rtlCol="0" anchor="t">
            <a:spAutoFit/>
          </a:bodyPr>
          <a:lstStyle/>
          <a:p>
            <a:pPr algn="ctr">
              <a:lnSpc>
                <a:spcPts val="1599"/>
              </a:lnSpc>
            </a:pPr>
            <a:r>
              <a:rPr lang="en-US" sz="1332" spc="-9">
                <a:solidFill>
                  <a:srgbClr val="000000"/>
                </a:solidFill>
                <a:latin typeface="IBM Plex Sans"/>
                <a:ea typeface="IBM Plex Sans"/>
                <a:cs typeface="IBM Plex Sans"/>
                <a:sym typeface="IBM Plex Sans"/>
              </a:rPr>
              <a:t>Shinfield Community Church, Shinfield, Reading</a:t>
            </a:r>
          </a:p>
        </p:txBody>
      </p:sp>
      <p:sp>
        <p:nvSpPr>
          <p:cNvPr id="88" name="TextBox 88"/>
          <p:cNvSpPr txBox="1"/>
          <p:nvPr/>
        </p:nvSpPr>
        <p:spPr>
          <a:xfrm>
            <a:off x="27723465" y="15452846"/>
            <a:ext cx="1081878" cy="268110"/>
          </a:xfrm>
          <a:prstGeom prst="rect">
            <a:avLst/>
          </a:prstGeom>
        </p:spPr>
        <p:txBody>
          <a:bodyPr lIns="0" tIns="0" rIns="0" bIns="0" rtlCol="0" anchor="t">
            <a:spAutoFit/>
          </a:bodyPr>
          <a:lstStyle/>
          <a:p>
            <a:pPr algn="l">
              <a:lnSpc>
                <a:spcPts val="2239"/>
              </a:lnSpc>
            </a:pPr>
            <a:r>
              <a:rPr lang="en-US" sz="1599" spc="-35">
                <a:solidFill>
                  <a:srgbClr val="000000"/>
                </a:solidFill>
                <a:latin typeface="Montserrat"/>
                <a:ea typeface="Montserrat"/>
                <a:cs typeface="Montserrat"/>
                <a:sym typeface="Montserrat"/>
              </a:rPr>
              <a:t>PLANNING</a:t>
            </a:r>
          </a:p>
        </p:txBody>
      </p:sp>
      <p:sp>
        <p:nvSpPr>
          <p:cNvPr id="89" name="TextBox 89"/>
          <p:cNvSpPr txBox="1"/>
          <p:nvPr/>
        </p:nvSpPr>
        <p:spPr>
          <a:xfrm>
            <a:off x="1187577" y="20294317"/>
            <a:ext cx="165449" cy="404651"/>
          </a:xfrm>
          <a:prstGeom prst="rect">
            <a:avLst/>
          </a:prstGeom>
        </p:spPr>
        <p:txBody>
          <a:bodyPr lIns="0" tIns="0" rIns="0" bIns="0" rtlCol="0" anchor="t">
            <a:spAutoFit/>
          </a:bodyPr>
          <a:lstStyle/>
          <a:p>
            <a:pPr algn="l">
              <a:lnSpc>
                <a:spcPts val="3274"/>
              </a:lnSpc>
            </a:pPr>
            <a:r>
              <a:rPr lang="en-US" sz="2339">
                <a:solidFill>
                  <a:srgbClr val="000000"/>
                </a:solidFill>
                <a:latin typeface="Tahoma"/>
                <a:ea typeface="Tahoma"/>
                <a:cs typeface="Tahoma"/>
                <a:sym typeface="Tahoma"/>
              </a:rPr>
              <a:t>1</a:t>
            </a:r>
          </a:p>
        </p:txBody>
      </p:sp>
      <p:sp>
        <p:nvSpPr>
          <p:cNvPr id="90" name="TextBox 90"/>
          <p:cNvSpPr txBox="1"/>
          <p:nvPr/>
        </p:nvSpPr>
        <p:spPr>
          <a:xfrm>
            <a:off x="1725930" y="20286697"/>
            <a:ext cx="4070556" cy="242726"/>
          </a:xfrm>
          <a:prstGeom prst="rect">
            <a:avLst/>
          </a:prstGeom>
        </p:spPr>
        <p:txBody>
          <a:bodyPr lIns="0" tIns="0" rIns="0" bIns="0" rtlCol="0" anchor="t">
            <a:spAutoFit/>
          </a:bodyPr>
          <a:lstStyle/>
          <a:p>
            <a:pPr algn="l">
              <a:lnSpc>
                <a:spcPts val="1590"/>
              </a:lnSpc>
            </a:pPr>
            <a:r>
              <a:rPr lang="en-US" sz="2339">
                <a:solidFill>
                  <a:srgbClr val="000000"/>
                </a:solidFill>
                <a:latin typeface="Tahoma"/>
                <a:ea typeface="Tahoma"/>
                <a:cs typeface="Tahoma"/>
                <a:sym typeface="Tahoma"/>
              </a:rPr>
              <a:t>Proposed South East Elevation</a:t>
            </a:r>
          </a:p>
        </p:txBody>
      </p:sp>
      <p:sp>
        <p:nvSpPr>
          <p:cNvPr id="91" name="TextBox 91"/>
          <p:cNvSpPr txBox="1"/>
          <p:nvPr/>
        </p:nvSpPr>
        <p:spPr>
          <a:xfrm>
            <a:off x="5007864" y="20407560"/>
            <a:ext cx="704917" cy="272586"/>
          </a:xfrm>
          <a:prstGeom prst="rect">
            <a:avLst/>
          </a:prstGeom>
        </p:spPr>
        <p:txBody>
          <a:bodyPr lIns="0" tIns="0" rIns="0" bIns="0" rtlCol="0" anchor="t">
            <a:spAutoFit/>
          </a:bodyPr>
          <a:lstStyle/>
          <a:p>
            <a:pPr algn="l">
              <a:lnSpc>
                <a:spcPts val="2436"/>
              </a:lnSpc>
            </a:pPr>
            <a:r>
              <a:rPr lang="en-US" sz="974">
                <a:solidFill>
                  <a:srgbClr val="000000"/>
                </a:solidFill>
                <a:latin typeface="Tahoma"/>
                <a:ea typeface="Tahoma"/>
                <a:cs typeface="Tahoma"/>
                <a:sym typeface="Tahoma"/>
              </a:rPr>
              <a:t>Scale: 1 : 50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17548" y="10623547"/>
            <a:ext cx="10668" cy="22860"/>
            <a:chOff x="0" y="0"/>
            <a:chExt cx="10668" cy="22860"/>
          </a:xfrm>
        </p:grpSpPr>
        <p:sp>
          <p:nvSpPr>
            <p:cNvPr id="3" name="Freeform 3"/>
            <p:cNvSpPr/>
            <p:nvPr/>
          </p:nvSpPr>
          <p:spPr>
            <a:xfrm>
              <a:off x="0" y="0"/>
              <a:ext cx="10668" cy="22860"/>
            </a:xfrm>
            <a:custGeom>
              <a:avLst/>
              <a:gdLst/>
              <a:ahLst/>
              <a:cxnLst/>
              <a:rect l="l" t="t" r="r" b="b"/>
              <a:pathLst>
                <a:path w="10668" h="22860">
                  <a:moveTo>
                    <a:pt x="0" y="17526"/>
                  </a:moveTo>
                  <a:lnTo>
                    <a:pt x="0" y="5334"/>
                  </a:lnTo>
                  <a:lnTo>
                    <a:pt x="2413" y="0"/>
                  </a:lnTo>
                  <a:lnTo>
                    <a:pt x="10668" y="2413"/>
                  </a:lnTo>
                  <a:lnTo>
                    <a:pt x="10668" y="17526"/>
                  </a:lnTo>
                  <a:lnTo>
                    <a:pt x="8255" y="22860"/>
                  </a:lnTo>
                  <a:lnTo>
                    <a:pt x="0" y="20447"/>
                  </a:lnTo>
                  <a:close/>
                </a:path>
              </a:pathLst>
            </a:custGeom>
            <a:solidFill>
              <a:srgbClr val="000000"/>
            </a:solidFill>
          </p:spPr>
          <p:txBody>
            <a:bodyPr/>
            <a:lstStyle/>
            <a:p>
              <a:endParaRPr lang="en-GB"/>
            </a:p>
          </p:txBody>
        </p:sp>
      </p:grpSp>
      <p:grpSp>
        <p:nvGrpSpPr>
          <p:cNvPr id="4" name="Group 4"/>
          <p:cNvGrpSpPr>
            <a:grpSpLocks noChangeAspect="1"/>
          </p:cNvGrpSpPr>
          <p:nvPr/>
        </p:nvGrpSpPr>
        <p:grpSpPr>
          <a:xfrm>
            <a:off x="1717548" y="11077699"/>
            <a:ext cx="10668" cy="203835"/>
            <a:chOff x="0" y="0"/>
            <a:chExt cx="10668" cy="203835"/>
          </a:xfrm>
        </p:grpSpPr>
        <p:sp>
          <p:nvSpPr>
            <p:cNvPr id="5" name="Freeform 5"/>
            <p:cNvSpPr/>
            <p:nvPr/>
          </p:nvSpPr>
          <p:spPr>
            <a:xfrm>
              <a:off x="0" y="0"/>
              <a:ext cx="10668" cy="203835"/>
            </a:xfrm>
            <a:custGeom>
              <a:avLst/>
              <a:gdLst/>
              <a:ahLst/>
              <a:cxnLst/>
              <a:rect l="l" t="t" r="r" b="b"/>
              <a:pathLst>
                <a:path w="10668" h="203835">
                  <a:moveTo>
                    <a:pt x="0" y="198501"/>
                  </a:moveTo>
                  <a:lnTo>
                    <a:pt x="0" y="5334"/>
                  </a:lnTo>
                  <a:cubicBezTo>
                    <a:pt x="0" y="2413"/>
                    <a:pt x="2413" y="0"/>
                    <a:pt x="5334" y="0"/>
                  </a:cubicBezTo>
                  <a:lnTo>
                    <a:pt x="10668" y="2413"/>
                  </a:lnTo>
                  <a:lnTo>
                    <a:pt x="10668" y="198501"/>
                  </a:lnTo>
                  <a:cubicBezTo>
                    <a:pt x="10668" y="201422"/>
                    <a:pt x="8255" y="203835"/>
                    <a:pt x="5334" y="203835"/>
                  </a:cubicBezTo>
                  <a:lnTo>
                    <a:pt x="0" y="201422"/>
                  </a:lnTo>
                  <a:close/>
                </a:path>
              </a:pathLst>
            </a:custGeom>
            <a:solidFill>
              <a:srgbClr val="000000"/>
            </a:solidFill>
          </p:spPr>
          <p:txBody>
            <a:bodyPr/>
            <a:lstStyle/>
            <a:p>
              <a:endParaRPr lang="en-GB"/>
            </a:p>
          </p:txBody>
        </p:sp>
      </p:grpSp>
      <p:grpSp>
        <p:nvGrpSpPr>
          <p:cNvPr id="6" name="Group 6"/>
          <p:cNvGrpSpPr>
            <a:grpSpLocks noChangeAspect="1"/>
          </p:cNvGrpSpPr>
          <p:nvPr/>
        </p:nvGrpSpPr>
        <p:grpSpPr>
          <a:xfrm>
            <a:off x="448942" y="7648832"/>
            <a:ext cx="1475356" cy="2904868"/>
            <a:chOff x="0" y="0"/>
            <a:chExt cx="1475359" cy="2904871"/>
          </a:xfrm>
        </p:grpSpPr>
        <p:sp>
          <p:nvSpPr>
            <p:cNvPr id="7" name="Freeform 7"/>
            <p:cNvSpPr/>
            <p:nvPr/>
          </p:nvSpPr>
          <p:spPr>
            <a:xfrm>
              <a:off x="1268603" y="2828417"/>
              <a:ext cx="10668" cy="12954"/>
            </a:xfrm>
            <a:custGeom>
              <a:avLst/>
              <a:gdLst/>
              <a:ahLst/>
              <a:cxnLst/>
              <a:rect l="l" t="t" r="r" b="b"/>
              <a:pathLst>
                <a:path w="10668" h="12954">
                  <a:moveTo>
                    <a:pt x="0" y="7620"/>
                  </a:moveTo>
                  <a:lnTo>
                    <a:pt x="0" y="5334"/>
                  </a:lnTo>
                  <a:lnTo>
                    <a:pt x="2413" y="0"/>
                  </a:lnTo>
                  <a:lnTo>
                    <a:pt x="10668" y="2413"/>
                  </a:lnTo>
                  <a:lnTo>
                    <a:pt x="10668" y="7620"/>
                  </a:lnTo>
                  <a:lnTo>
                    <a:pt x="8255" y="12954"/>
                  </a:lnTo>
                  <a:lnTo>
                    <a:pt x="0" y="10541"/>
                  </a:lnTo>
                  <a:close/>
                </a:path>
              </a:pathLst>
            </a:custGeom>
            <a:solidFill>
              <a:srgbClr val="000000"/>
            </a:solidFill>
          </p:spPr>
          <p:txBody>
            <a:bodyPr/>
            <a:lstStyle/>
            <a:p>
              <a:endParaRPr lang="en-GB"/>
            </a:p>
          </p:txBody>
        </p:sp>
        <p:sp>
          <p:nvSpPr>
            <p:cNvPr id="8" name="Freeform 8"/>
            <p:cNvSpPr/>
            <p:nvPr/>
          </p:nvSpPr>
          <p:spPr>
            <a:xfrm>
              <a:off x="1268603" y="1949069"/>
              <a:ext cx="10668" cy="840486"/>
            </a:xfrm>
            <a:custGeom>
              <a:avLst/>
              <a:gdLst/>
              <a:ahLst/>
              <a:cxnLst/>
              <a:rect l="l" t="t" r="r" b="b"/>
              <a:pathLst>
                <a:path w="10668" h="840486">
                  <a:moveTo>
                    <a:pt x="0" y="835152"/>
                  </a:moveTo>
                  <a:lnTo>
                    <a:pt x="0" y="5334"/>
                  </a:lnTo>
                  <a:cubicBezTo>
                    <a:pt x="0" y="2413"/>
                    <a:pt x="2413" y="0"/>
                    <a:pt x="5334" y="0"/>
                  </a:cubicBezTo>
                  <a:lnTo>
                    <a:pt x="10668" y="2413"/>
                  </a:lnTo>
                  <a:lnTo>
                    <a:pt x="10668" y="835152"/>
                  </a:lnTo>
                  <a:cubicBezTo>
                    <a:pt x="10668" y="838073"/>
                    <a:pt x="8255" y="840486"/>
                    <a:pt x="5334" y="840486"/>
                  </a:cubicBezTo>
                  <a:lnTo>
                    <a:pt x="0" y="838073"/>
                  </a:lnTo>
                  <a:close/>
                </a:path>
              </a:pathLst>
            </a:custGeom>
            <a:solidFill>
              <a:srgbClr val="000000"/>
            </a:solidFill>
          </p:spPr>
          <p:txBody>
            <a:bodyPr/>
            <a:lstStyle/>
            <a:p>
              <a:endParaRPr lang="en-GB"/>
            </a:p>
          </p:txBody>
        </p:sp>
        <p:sp>
          <p:nvSpPr>
            <p:cNvPr id="9" name="Freeform 9"/>
            <p:cNvSpPr/>
            <p:nvPr/>
          </p:nvSpPr>
          <p:spPr>
            <a:xfrm>
              <a:off x="1375664" y="1920875"/>
              <a:ext cx="10668" cy="38862"/>
            </a:xfrm>
            <a:custGeom>
              <a:avLst/>
              <a:gdLst/>
              <a:ahLst/>
              <a:cxnLst/>
              <a:rect l="l" t="t" r="r" b="b"/>
              <a:pathLst>
                <a:path w="10668" h="38862">
                  <a:moveTo>
                    <a:pt x="0" y="33528"/>
                  </a:moveTo>
                  <a:lnTo>
                    <a:pt x="0" y="5334"/>
                  </a:lnTo>
                  <a:cubicBezTo>
                    <a:pt x="0" y="2413"/>
                    <a:pt x="2413" y="0"/>
                    <a:pt x="5334" y="0"/>
                  </a:cubicBezTo>
                  <a:lnTo>
                    <a:pt x="10668" y="2413"/>
                  </a:lnTo>
                  <a:lnTo>
                    <a:pt x="10668" y="33528"/>
                  </a:lnTo>
                  <a:cubicBezTo>
                    <a:pt x="10668" y="36449"/>
                    <a:pt x="8255" y="38862"/>
                    <a:pt x="5334" y="38862"/>
                  </a:cubicBezTo>
                  <a:lnTo>
                    <a:pt x="0" y="36449"/>
                  </a:lnTo>
                  <a:close/>
                </a:path>
              </a:pathLst>
            </a:custGeom>
            <a:solidFill>
              <a:srgbClr val="000000"/>
            </a:solidFill>
          </p:spPr>
          <p:txBody>
            <a:bodyPr/>
            <a:lstStyle/>
            <a:p>
              <a:endParaRPr lang="en-GB"/>
            </a:p>
          </p:txBody>
        </p:sp>
        <p:sp>
          <p:nvSpPr>
            <p:cNvPr id="10" name="Freeform 10"/>
            <p:cNvSpPr/>
            <p:nvPr/>
          </p:nvSpPr>
          <p:spPr>
            <a:xfrm>
              <a:off x="1375664" y="1877822"/>
              <a:ext cx="10668" cy="17907"/>
            </a:xfrm>
            <a:custGeom>
              <a:avLst/>
              <a:gdLst/>
              <a:ahLst/>
              <a:cxnLst/>
              <a:rect l="l" t="t" r="r" b="b"/>
              <a:pathLst>
                <a:path w="10668" h="17907">
                  <a:moveTo>
                    <a:pt x="0" y="12573"/>
                  </a:moveTo>
                  <a:lnTo>
                    <a:pt x="0" y="5334"/>
                  </a:lnTo>
                  <a:lnTo>
                    <a:pt x="2413" y="0"/>
                  </a:lnTo>
                  <a:lnTo>
                    <a:pt x="10668" y="2413"/>
                  </a:lnTo>
                  <a:lnTo>
                    <a:pt x="10668" y="12573"/>
                  </a:lnTo>
                  <a:lnTo>
                    <a:pt x="8255" y="17907"/>
                  </a:lnTo>
                  <a:lnTo>
                    <a:pt x="0" y="15494"/>
                  </a:lnTo>
                  <a:close/>
                </a:path>
              </a:pathLst>
            </a:custGeom>
            <a:solidFill>
              <a:srgbClr val="000000"/>
            </a:solidFill>
          </p:spPr>
          <p:txBody>
            <a:bodyPr/>
            <a:lstStyle/>
            <a:p>
              <a:endParaRPr lang="en-GB"/>
            </a:p>
          </p:txBody>
        </p:sp>
        <p:sp>
          <p:nvSpPr>
            <p:cNvPr id="11" name="Freeform 11"/>
            <p:cNvSpPr/>
            <p:nvPr/>
          </p:nvSpPr>
          <p:spPr>
            <a:xfrm>
              <a:off x="63500" y="63500"/>
              <a:ext cx="1343025" cy="10668"/>
            </a:xfrm>
            <a:custGeom>
              <a:avLst/>
              <a:gdLst/>
              <a:ahLst/>
              <a:cxnLst/>
              <a:rect l="l" t="t" r="r" b="b"/>
              <a:pathLst>
                <a:path w="1343025" h="10668">
                  <a:moveTo>
                    <a:pt x="0" y="0"/>
                  </a:moveTo>
                  <a:lnTo>
                    <a:pt x="0" y="10668"/>
                  </a:lnTo>
                  <a:lnTo>
                    <a:pt x="1340612" y="10668"/>
                  </a:lnTo>
                  <a:lnTo>
                    <a:pt x="1343025" y="5334"/>
                  </a:lnTo>
                  <a:cubicBezTo>
                    <a:pt x="1343025" y="2413"/>
                    <a:pt x="1340612" y="0"/>
                    <a:pt x="1337691" y="0"/>
                  </a:cubicBezTo>
                  <a:close/>
                </a:path>
              </a:pathLst>
            </a:custGeom>
            <a:solidFill>
              <a:srgbClr val="000000"/>
            </a:solidFill>
          </p:spPr>
          <p:txBody>
            <a:bodyPr/>
            <a:lstStyle/>
            <a:p>
              <a:endParaRPr lang="en-GB"/>
            </a:p>
          </p:txBody>
        </p:sp>
        <p:sp>
          <p:nvSpPr>
            <p:cNvPr id="12" name="Freeform 12"/>
            <p:cNvSpPr/>
            <p:nvPr/>
          </p:nvSpPr>
          <p:spPr>
            <a:xfrm>
              <a:off x="63500" y="135509"/>
              <a:ext cx="1343025" cy="10668"/>
            </a:xfrm>
            <a:custGeom>
              <a:avLst/>
              <a:gdLst/>
              <a:ahLst/>
              <a:cxnLst/>
              <a:rect l="l" t="t" r="r" b="b"/>
              <a:pathLst>
                <a:path w="1343025" h="10668">
                  <a:moveTo>
                    <a:pt x="0" y="0"/>
                  </a:moveTo>
                  <a:lnTo>
                    <a:pt x="0" y="10668"/>
                  </a:lnTo>
                  <a:lnTo>
                    <a:pt x="1340612" y="10668"/>
                  </a:lnTo>
                  <a:lnTo>
                    <a:pt x="1343025" y="5334"/>
                  </a:lnTo>
                  <a:cubicBezTo>
                    <a:pt x="1343025" y="2413"/>
                    <a:pt x="1340612" y="0"/>
                    <a:pt x="1337691" y="0"/>
                  </a:cubicBezTo>
                  <a:close/>
                </a:path>
              </a:pathLst>
            </a:custGeom>
            <a:solidFill>
              <a:srgbClr val="000000"/>
            </a:solidFill>
          </p:spPr>
          <p:txBody>
            <a:bodyPr/>
            <a:lstStyle/>
            <a:p>
              <a:endParaRPr lang="en-GB"/>
            </a:p>
          </p:txBody>
        </p:sp>
        <p:sp>
          <p:nvSpPr>
            <p:cNvPr id="13" name="Freeform 13"/>
            <p:cNvSpPr/>
            <p:nvPr/>
          </p:nvSpPr>
          <p:spPr>
            <a:xfrm>
              <a:off x="897128" y="1949069"/>
              <a:ext cx="489204" cy="10668"/>
            </a:xfrm>
            <a:custGeom>
              <a:avLst/>
              <a:gdLst/>
              <a:ahLst/>
              <a:cxnLst/>
              <a:rect l="l" t="t" r="r" b="b"/>
              <a:pathLst>
                <a:path w="489204" h="10668">
                  <a:moveTo>
                    <a:pt x="5334" y="0"/>
                  </a:moveTo>
                  <a:lnTo>
                    <a:pt x="483870" y="0"/>
                  </a:lnTo>
                  <a:cubicBezTo>
                    <a:pt x="486791" y="0"/>
                    <a:pt x="489204" y="2413"/>
                    <a:pt x="489204" y="5334"/>
                  </a:cubicBezTo>
                  <a:lnTo>
                    <a:pt x="486791" y="10668"/>
                  </a:lnTo>
                  <a:lnTo>
                    <a:pt x="5334" y="10668"/>
                  </a:lnTo>
                  <a:cubicBezTo>
                    <a:pt x="2413" y="10668"/>
                    <a:pt x="0" y="8255"/>
                    <a:pt x="0" y="5334"/>
                  </a:cubicBezTo>
                  <a:lnTo>
                    <a:pt x="2413" y="0"/>
                  </a:lnTo>
                  <a:close/>
                </a:path>
              </a:pathLst>
            </a:custGeom>
            <a:solidFill>
              <a:srgbClr val="000000"/>
            </a:solidFill>
          </p:spPr>
          <p:txBody>
            <a:bodyPr/>
            <a:lstStyle/>
            <a:p>
              <a:endParaRPr lang="en-GB"/>
            </a:p>
          </p:txBody>
        </p:sp>
        <p:sp>
          <p:nvSpPr>
            <p:cNvPr id="14" name="Freeform 14"/>
            <p:cNvSpPr/>
            <p:nvPr/>
          </p:nvSpPr>
          <p:spPr>
            <a:xfrm>
              <a:off x="1057529" y="1921637"/>
              <a:ext cx="354330" cy="9144"/>
            </a:xfrm>
            <a:custGeom>
              <a:avLst/>
              <a:gdLst/>
              <a:ahLst/>
              <a:cxnLst/>
              <a:rect l="l" t="t" r="r" b="b"/>
              <a:pathLst>
                <a:path w="354330" h="9144">
                  <a:moveTo>
                    <a:pt x="4572" y="0"/>
                  </a:moveTo>
                  <a:lnTo>
                    <a:pt x="349758" y="0"/>
                  </a:lnTo>
                  <a:cubicBezTo>
                    <a:pt x="352298" y="0"/>
                    <a:pt x="354330" y="2032"/>
                    <a:pt x="354330" y="4572"/>
                  </a:cubicBezTo>
                  <a:lnTo>
                    <a:pt x="352298" y="9144"/>
                  </a:lnTo>
                  <a:lnTo>
                    <a:pt x="4572" y="9144"/>
                  </a:lnTo>
                  <a:cubicBezTo>
                    <a:pt x="2032" y="9144"/>
                    <a:pt x="0" y="7112"/>
                    <a:pt x="0" y="4572"/>
                  </a:cubicBezTo>
                  <a:lnTo>
                    <a:pt x="2032" y="0"/>
                  </a:lnTo>
                  <a:close/>
                </a:path>
              </a:pathLst>
            </a:custGeom>
            <a:solidFill>
              <a:srgbClr val="000000"/>
            </a:solidFill>
          </p:spPr>
          <p:txBody>
            <a:bodyPr/>
            <a:lstStyle/>
            <a:p>
              <a:endParaRPr lang="en-GB"/>
            </a:p>
          </p:txBody>
        </p:sp>
        <p:sp>
          <p:nvSpPr>
            <p:cNvPr id="15" name="Freeform 15"/>
            <p:cNvSpPr/>
            <p:nvPr/>
          </p:nvSpPr>
          <p:spPr>
            <a:xfrm>
              <a:off x="1057529" y="1885823"/>
              <a:ext cx="354330" cy="9144"/>
            </a:xfrm>
            <a:custGeom>
              <a:avLst/>
              <a:gdLst/>
              <a:ahLst/>
              <a:cxnLst/>
              <a:rect l="l" t="t" r="r" b="b"/>
              <a:pathLst>
                <a:path w="354330" h="9144">
                  <a:moveTo>
                    <a:pt x="4572" y="0"/>
                  </a:moveTo>
                  <a:lnTo>
                    <a:pt x="349758" y="0"/>
                  </a:lnTo>
                  <a:cubicBezTo>
                    <a:pt x="352298" y="0"/>
                    <a:pt x="354330" y="2032"/>
                    <a:pt x="354330" y="4572"/>
                  </a:cubicBezTo>
                  <a:lnTo>
                    <a:pt x="352298" y="9144"/>
                  </a:lnTo>
                  <a:lnTo>
                    <a:pt x="4572" y="9144"/>
                  </a:lnTo>
                  <a:cubicBezTo>
                    <a:pt x="2032" y="9144"/>
                    <a:pt x="0" y="7112"/>
                    <a:pt x="0" y="4572"/>
                  </a:cubicBezTo>
                  <a:lnTo>
                    <a:pt x="2032" y="0"/>
                  </a:lnTo>
                  <a:close/>
                </a:path>
              </a:pathLst>
            </a:custGeom>
            <a:solidFill>
              <a:srgbClr val="000000"/>
            </a:solidFill>
          </p:spPr>
          <p:txBody>
            <a:bodyPr/>
            <a:lstStyle/>
            <a:p>
              <a:endParaRPr lang="en-GB"/>
            </a:p>
          </p:txBody>
        </p:sp>
        <p:sp>
          <p:nvSpPr>
            <p:cNvPr id="16" name="Freeform 16"/>
            <p:cNvSpPr/>
            <p:nvPr/>
          </p:nvSpPr>
          <p:spPr>
            <a:xfrm>
              <a:off x="1080770" y="63500"/>
              <a:ext cx="325755" cy="1824990"/>
            </a:xfrm>
            <a:custGeom>
              <a:avLst/>
              <a:gdLst/>
              <a:ahLst/>
              <a:cxnLst/>
              <a:rect l="l" t="t" r="r" b="b"/>
              <a:pathLst>
                <a:path w="325755" h="1824990">
                  <a:moveTo>
                    <a:pt x="5334" y="1814322"/>
                  </a:moveTo>
                  <a:lnTo>
                    <a:pt x="320421" y="1814322"/>
                  </a:lnTo>
                  <a:lnTo>
                    <a:pt x="320421" y="1819656"/>
                  </a:lnTo>
                  <a:lnTo>
                    <a:pt x="315087" y="1819656"/>
                  </a:lnTo>
                  <a:lnTo>
                    <a:pt x="315087" y="5334"/>
                  </a:lnTo>
                  <a:cubicBezTo>
                    <a:pt x="315087" y="2413"/>
                    <a:pt x="317500" y="0"/>
                    <a:pt x="320421" y="0"/>
                  </a:cubicBezTo>
                  <a:lnTo>
                    <a:pt x="325755" y="2413"/>
                  </a:lnTo>
                  <a:lnTo>
                    <a:pt x="325755" y="1819656"/>
                  </a:lnTo>
                  <a:cubicBezTo>
                    <a:pt x="325755" y="1822577"/>
                    <a:pt x="323342" y="1824990"/>
                    <a:pt x="320421" y="1824990"/>
                  </a:cubicBezTo>
                  <a:lnTo>
                    <a:pt x="5334" y="1824990"/>
                  </a:lnTo>
                  <a:cubicBezTo>
                    <a:pt x="2413" y="1824990"/>
                    <a:pt x="0" y="1822577"/>
                    <a:pt x="0" y="1819656"/>
                  </a:cubicBezTo>
                  <a:lnTo>
                    <a:pt x="2413" y="1814322"/>
                  </a:lnTo>
                  <a:close/>
                </a:path>
              </a:pathLst>
            </a:custGeom>
            <a:solidFill>
              <a:srgbClr val="000000"/>
            </a:solidFill>
          </p:spPr>
          <p:txBody>
            <a:bodyPr/>
            <a:lstStyle/>
            <a:p>
              <a:endParaRPr lang="en-GB"/>
            </a:p>
          </p:txBody>
        </p:sp>
        <p:sp>
          <p:nvSpPr>
            <p:cNvPr id="17" name="Freeform 17"/>
            <p:cNvSpPr/>
            <p:nvPr/>
          </p:nvSpPr>
          <p:spPr>
            <a:xfrm>
              <a:off x="897128" y="1909826"/>
              <a:ext cx="10668" cy="49911"/>
            </a:xfrm>
            <a:custGeom>
              <a:avLst/>
              <a:gdLst/>
              <a:ahLst/>
              <a:cxnLst/>
              <a:rect l="l" t="t" r="r" b="b"/>
              <a:pathLst>
                <a:path w="10668" h="49911">
                  <a:moveTo>
                    <a:pt x="0" y="44577"/>
                  </a:moveTo>
                  <a:lnTo>
                    <a:pt x="0" y="5334"/>
                  </a:lnTo>
                  <a:cubicBezTo>
                    <a:pt x="0" y="2413"/>
                    <a:pt x="2413" y="0"/>
                    <a:pt x="5334" y="0"/>
                  </a:cubicBezTo>
                  <a:lnTo>
                    <a:pt x="10668" y="2413"/>
                  </a:lnTo>
                  <a:lnTo>
                    <a:pt x="10668" y="44577"/>
                  </a:lnTo>
                  <a:cubicBezTo>
                    <a:pt x="10668" y="47498"/>
                    <a:pt x="8255" y="49911"/>
                    <a:pt x="5334" y="49911"/>
                  </a:cubicBezTo>
                  <a:lnTo>
                    <a:pt x="0" y="47498"/>
                  </a:lnTo>
                  <a:close/>
                </a:path>
              </a:pathLst>
            </a:custGeom>
            <a:solidFill>
              <a:srgbClr val="000000"/>
            </a:solidFill>
          </p:spPr>
          <p:txBody>
            <a:bodyPr/>
            <a:lstStyle/>
            <a:p>
              <a:endParaRPr lang="en-GB"/>
            </a:p>
          </p:txBody>
        </p:sp>
        <p:sp>
          <p:nvSpPr>
            <p:cNvPr id="18" name="Freeform 18"/>
            <p:cNvSpPr/>
            <p:nvPr/>
          </p:nvSpPr>
          <p:spPr>
            <a:xfrm>
              <a:off x="63500" y="1112774"/>
              <a:ext cx="21336" cy="63246"/>
            </a:xfrm>
            <a:custGeom>
              <a:avLst/>
              <a:gdLst/>
              <a:ahLst/>
              <a:cxnLst/>
              <a:rect l="l" t="t" r="r" b="b"/>
              <a:pathLst>
                <a:path w="21336" h="63246">
                  <a:moveTo>
                    <a:pt x="0" y="0"/>
                  </a:moveTo>
                  <a:lnTo>
                    <a:pt x="0" y="10668"/>
                  </a:lnTo>
                  <a:lnTo>
                    <a:pt x="10668" y="10668"/>
                  </a:lnTo>
                  <a:lnTo>
                    <a:pt x="10668" y="60833"/>
                  </a:lnTo>
                  <a:lnTo>
                    <a:pt x="16002" y="63246"/>
                  </a:lnTo>
                  <a:cubicBezTo>
                    <a:pt x="18923" y="63246"/>
                    <a:pt x="21336" y="60833"/>
                    <a:pt x="21336" y="57912"/>
                  </a:cubicBezTo>
                  <a:lnTo>
                    <a:pt x="21336" y="2413"/>
                  </a:lnTo>
                  <a:lnTo>
                    <a:pt x="16002" y="0"/>
                  </a:lnTo>
                  <a:close/>
                </a:path>
              </a:pathLst>
            </a:custGeom>
            <a:solidFill>
              <a:srgbClr val="000000"/>
            </a:solidFill>
          </p:spPr>
          <p:txBody>
            <a:bodyPr/>
            <a:lstStyle/>
            <a:p>
              <a:endParaRPr lang="en-GB"/>
            </a:p>
          </p:txBody>
        </p:sp>
        <p:sp>
          <p:nvSpPr>
            <p:cNvPr id="19" name="Freeform 19"/>
            <p:cNvSpPr/>
            <p:nvPr/>
          </p:nvSpPr>
          <p:spPr>
            <a:xfrm>
              <a:off x="153162" y="1234059"/>
              <a:ext cx="949198" cy="639953"/>
            </a:xfrm>
            <a:custGeom>
              <a:avLst/>
              <a:gdLst/>
              <a:ahLst/>
              <a:cxnLst/>
              <a:rect l="l" t="t" r="r" b="b"/>
              <a:pathLst>
                <a:path w="949198" h="639953">
                  <a:moveTo>
                    <a:pt x="940308" y="638302"/>
                  </a:moveTo>
                  <a:lnTo>
                    <a:pt x="3048" y="10414"/>
                  </a:lnTo>
                  <a:cubicBezTo>
                    <a:pt x="635" y="8763"/>
                    <a:pt x="0" y="5461"/>
                    <a:pt x="1524" y="3048"/>
                  </a:cubicBezTo>
                  <a:lnTo>
                    <a:pt x="6477" y="0"/>
                  </a:lnTo>
                  <a:lnTo>
                    <a:pt x="946150" y="629539"/>
                  </a:lnTo>
                  <a:cubicBezTo>
                    <a:pt x="948563" y="631190"/>
                    <a:pt x="949198" y="634492"/>
                    <a:pt x="947674" y="636905"/>
                  </a:cubicBezTo>
                  <a:lnTo>
                    <a:pt x="942721" y="639953"/>
                  </a:lnTo>
                  <a:close/>
                </a:path>
              </a:pathLst>
            </a:custGeom>
            <a:solidFill>
              <a:srgbClr val="000000"/>
            </a:solidFill>
          </p:spPr>
          <p:txBody>
            <a:bodyPr/>
            <a:lstStyle/>
            <a:p>
              <a:endParaRPr lang="en-GB"/>
            </a:p>
          </p:txBody>
        </p:sp>
        <p:sp>
          <p:nvSpPr>
            <p:cNvPr id="20" name="Freeform 20"/>
            <p:cNvSpPr/>
            <p:nvPr/>
          </p:nvSpPr>
          <p:spPr>
            <a:xfrm>
              <a:off x="63500" y="1191641"/>
              <a:ext cx="1028700" cy="697611"/>
            </a:xfrm>
            <a:custGeom>
              <a:avLst/>
              <a:gdLst/>
              <a:ahLst/>
              <a:cxnLst/>
              <a:rect l="l" t="t" r="r" b="b"/>
              <a:pathLst>
                <a:path w="1028700" h="697611">
                  <a:moveTo>
                    <a:pt x="508" y="0"/>
                  </a:moveTo>
                  <a:lnTo>
                    <a:pt x="0" y="381"/>
                  </a:lnTo>
                  <a:lnTo>
                    <a:pt x="0" y="12573"/>
                  </a:lnTo>
                  <a:lnTo>
                    <a:pt x="1019683" y="695960"/>
                  </a:lnTo>
                  <a:lnTo>
                    <a:pt x="1022096" y="697611"/>
                  </a:lnTo>
                  <a:lnTo>
                    <a:pt x="1027049" y="694563"/>
                  </a:lnTo>
                  <a:cubicBezTo>
                    <a:pt x="1028700" y="692150"/>
                    <a:pt x="1028065" y="688848"/>
                    <a:pt x="1025525" y="687197"/>
                  </a:cubicBezTo>
                  <a:lnTo>
                    <a:pt x="508" y="0"/>
                  </a:lnTo>
                  <a:close/>
                </a:path>
              </a:pathLst>
            </a:custGeom>
            <a:solidFill>
              <a:srgbClr val="000000"/>
            </a:solidFill>
          </p:spPr>
          <p:txBody>
            <a:bodyPr/>
            <a:lstStyle/>
            <a:p>
              <a:endParaRPr lang="en-GB"/>
            </a:p>
          </p:txBody>
        </p:sp>
        <p:sp>
          <p:nvSpPr>
            <p:cNvPr id="21" name="Freeform 21"/>
            <p:cNvSpPr/>
            <p:nvPr/>
          </p:nvSpPr>
          <p:spPr>
            <a:xfrm>
              <a:off x="63500" y="1346708"/>
              <a:ext cx="845058" cy="574548"/>
            </a:xfrm>
            <a:custGeom>
              <a:avLst/>
              <a:gdLst/>
              <a:ahLst/>
              <a:cxnLst/>
              <a:rect l="l" t="t" r="r" b="b"/>
              <a:pathLst>
                <a:path w="845058" h="574548">
                  <a:moveTo>
                    <a:pt x="508" y="0"/>
                  </a:moveTo>
                  <a:lnTo>
                    <a:pt x="0" y="381"/>
                  </a:lnTo>
                  <a:lnTo>
                    <a:pt x="0" y="12573"/>
                  </a:lnTo>
                  <a:lnTo>
                    <a:pt x="836041" y="572897"/>
                  </a:lnTo>
                  <a:lnTo>
                    <a:pt x="838454" y="574548"/>
                  </a:lnTo>
                  <a:lnTo>
                    <a:pt x="843407" y="571500"/>
                  </a:lnTo>
                  <a:cubicBezTo>
                    <a:pt x="845058" y="569087"/>
                    <a:pt x="844423" y="565785"/>
                    <a:pt x="841883" y="564134"/>
                  </a:cubicBezTo>
                  <a:lnTo>
                    <a:pt x="508" y="0"/>
                  </a:lnTo>
                  <a:close/>
                </a:path>
              </a:pathLst>
            </a:custGeom>
            <a:solidFill>
              <a:srgbClr val="000000"/>
            </a:solidFill>
          </p:spPr>
          <p:txBody>
            <a:bodyPr/>
            <a:lstStyle/>
            <a:p>
              <a:endParaRPr lang="en-GB"/>
            </a:p>
          </p:txBody>
        </p:sp>
        <p:sp>
          <p:nvSpPr>
            <p:cNvPr id="22" name="Freeform 22"/>
            <p:cNvSpPr/>
            <p:nvPr/>
          </p:nvSpPr>
          <p:spPr>
            <a:xfrm>
              <a:off x="63500" y="1163066"/>
              <a:ext cx="100584" cy="81788"/>
            </a:xfrm>
            <a:custGeom>
              <a:avLst/>
              <a:gdLst/>
              <a:ahLst/>
              <a:cxnLst/>
              <a:rect l="l" t="t" r="r" b="b"/>
              <a:pathLst>
                <a:path w="100584" h="81788">
                  <a:moveTo>
                    <a:pt x="0" y="0"/>
                  </a:moveTo>
                  <a:lnTo>
                    <a:pt x="0" y="10795"/>
                  </a:lnTo>
                  <a:lnTo>
                    <a:pt x="2667" y="11049"/>
                  </a:lnTo>
                  <a:lnTo>
                    <a:pt x="14478" y="12954"/>
                  </a:lnTo>
                  <a:lnTo>
                    <a:pt x="25654" y="15875"/>
                  </a:lnTo>
                  <a:lnTo>
                    <a:pt x="36195" y="20574"/>
                  </a:lnTo>
                  <a:lnTo>
                    <a:pt x="46863" y="26035"/>
                  </a:lnTo>
                  <a:lnTo>
                    <a:pt x="56261" y="32512"/>
                  </a:lnTo>
                  <a:lnTo>
                    <a:pt x="65278" y="40132"/>
                  </a:lnTo>
                  <a:lnTo>
                    <a:pt x="73279" y="48768"/>
                  </a:lnTo>
                  <a:lnTo>
                    <a:pt x="80137" y="58166"/>
                  </a:lnTo>
                  <a:lnTo>
                    <a:pt x="85979" y="67945"/>
                  </a:lnTo>
                  <a:lnTo>
                    <a:pt x="90805" y="79121"/>
                  </a:lnTo>
                  <a:lnTo>
                    <a:pt x="91948" y="81788"/>
                  </a:lnTo>
                  <a:lnTo>
                    <a:pt x="100457" y="80645"/>
                  </a:lnTo>
                  <a:lnTo>
                    <a:pt x="100584" y="74803"/>
                  </a:lnTo>
                  <a:lnTo>
                    <a:pt x="95631" y="63373"/>
                  </a:lnTo>
                  <a:lnTo>
                    <a:pt x="95377" y="62738"/>
                  </a:lnTo>
                  <a:lnTo>
                    <a:pt x="89281" y="52451"/>
                  </a:lnTo>
                  <a:lnTo>
                    <a:pt x="89027" y="52070"/>
                  </a:lnTo>
                  <a:lnTo>
                    <a:pt x="81788" y="42164"/>
                  </a:lnTo>
                  <a:lnTo>
                    <a:pt x="81407" y="41656"/>
                  </a:lnTo>
                  <a:lnTo>
                    <a:pt x="73025" y="32512"/>
                  </a:lnTo>
                  <a:lnTo>
                    <a:pt x="72517" y="32004"/>
                  </a:lnTo>
                  <a:lnTo>
                    <a:pt x="62992" y="24003"/>
                  </a:lnTo>
                  <a:lnTo>
                    <a:pt x="62611" y="23749"/>
                  </a:lnTo>
                  <a:lnTo>
                    <a:pt x="52705" y="16891"/>
                  </a:lnTo>
                  <a:lnTo>
                    <a:pt x="52070" y="16510"/>
                  </a:lnTo>
                  <a:lnTo>
                    <a:pt x="41021" y="10795"/>
                  </a:lnTo>
                  <a:lnTo>
                    <a:pt x="29718" y="5715"/>
                  </a:lnTo>
                  <a:lnTo>
                    <a:pt x="28829" y="5461"/>
                  </a:lnTo>
                  <a:lnTo>
                    <a:pt x="17018" y="2413"/>
                  </a:lnTo>
                  <a:lnTo>
                    <a:pt x="16510" y="2286"/>
                  </a:lnTo>
                  <a:lnTo>
                    <a:pt x="4318" y="381"/>
                  </a:lnTo>
                  <a:lnTo>
                    <a:pt x="0" y="0"/>
                  </a:lnTo>
                  <a:close/>
                </a:path>
              </a:pathLst>
            </a:custGeom>
            <a:solidFill>
              <a:srgbClr val="000000"/>
            </a:solidFill>
          </p:spPr>
          <p:txBody>
            <a:bodyPr/>
            <a:lstStyle/>
            <a:p>
              <a:endParaRPr lang="en-GB"/>
            </a:p>
          </p:txBody>
        </p:sp>
        <p:sp>
          <p:nvSpPr>
            <p:cNvPr id="23" name="Freeform 23"/>
            <p:cNvSpPr/>
            <p:nvPr/>
          </p:nvSpPr>
          <p:spPr>
            <a:xfrm>
              <a:off x="1080135" y="1861947"/>
              <a:ext cx="22352" cy="27305"/>
            </a:xfrm>
            <a:custGeom>
              <a:avLst/>
              <a:gdLst/>
              <a:ahLst/>
              <a:cxnLst/>
              <a:rect l="l" t="t" r="r" b="b"/>
              <a:pathLst>
                <a:path w="22352" h="27305">
                  <a:moveTo>
                    <a:pt x="1524" y="18288"/>
                  </a:moveTo>
                  <a:lnTo>
                    <a:pt x="11811" y="3048"/>
                  </a:lnTo>
                  <a:lnTo>
                    <a:pt x="16764" y="0"/>
                  </a:lnTo>
                  <a:lnTo>
                    <a:pt x="22352" y="6604"/>
                  </a:lnTo>
                  <a:lnTo>
                    <a:pt x="10414" y="24257"/>
                  </a:lnTo>
                  <a:cubicBezTo>
                    <a:pt x="8763" y="26670"/>
                    <a:pt x="5461" y="27305"/>
                    <a:pt x="3048" y="25654"/>
                  </a:cubicBezTo>
                  <a:lnTo>
                    <a:pt x="0" y="20701"/>
                  </a:lnTo>
                  <a:close/>
                </a:path>
              </a:pathLst>
            </a:custGeom>
            <a:solidFill>
              <a:srgbClr val="000000"/>
            </a:solidFill>
          </p:spPr>
          <p:txBody>
            <a:bodyPr/>
            <a:lstStyle/>
            <a:p>
              <a:endParaRPr lang="en-GB"/>
            </a:p>
          </p:txBody>
        </p:sp>
        <p:sp>
          <p:nvSpPr>
            <p:cNvPr id="24" name="Freeform 24"/>
            <p:cNvSpPr/>
            <p:nvPr/>
          </p:nvSpPr>
          <p:spPr>
            <a:xfrm>
              <a:off x="1057529" y="1885823"/>
              <a:ext cx="9144" cy="44958"/>
            </a:xfrm>
            <a:custGeom>
              <a:avLst/>
              <a:gdLst/>
              <a:ahLst/>
              <a:cxnLst/>
              <a:rect l="l" t="t" r="r" b="b"/>
              <a:pathLst>
                <a:path w="9144" h="44958">
                  <a:moveTo>
                    <a:pt x="9144" y="4572"/>
                  </a:moveTo>
                  <a:lnTo>
                    <a:pt x="9144" y="40386"/>
                  </a:lnTo>
                  <a:cubicBezTo>
                    <a:pt x="9144" y="42926"/>
                    <a:pt x="7112" y="44958"/>
                    <a:pt x="4572" y="44958"/>
                  </a:cubicBezTo>
                  <a:lnTo>
                    <a:pt x="0" y="42926"/>
                  </a:lnTo>
                  <a:lnTo>
                    <a:pt x="0" y="4572"/>
                  </a:lnTo>
                  <a:cubicBezTo>
                    <a:pt x="0" y="2032"/>
                    <a:pt x="2032" y="0"/>
                    <a:pt x="4572" y="0"/>
                  </a:cubicBezTo>
                  <a:lnTo>
                    <a:pt x="9144" y="2032"/>
                  </a:lnTo>
                  <a:close/>
                </a:path>
              </a:pathLst>
            </a:custGeom>
            <a:solidFill>
              <a:srgbClr val="000000"/>
            </a:solidFill>
          </p:spPr>
          <p:txBody>
            <a:bodyPr/>
            <a:lstStyle/>
            <a:p>
              <a:endParaRPr lang="en-GB"/>
            </a:p>
          </p:txBody>
        </p:sp>
        <p:sp>
          <p:nvSpPr>
            <p:cNvPr id="25" name="Freeform 25"/>
            <p:cNvSpPr/>
            <p:nvPr/>
          </p:nvSpPr>
          <p:spPr>
            <a:xfrm>
              <a:off x="1402715" y="1885823"/>
              <a:ext cx="9144" cy="44958"/>
            </a:xfrm>
            <a:custGeom>
              <a:avLst/>
              <a:gdLst/>
              <a:ahLst/>
              <a:cxnLst/>
              <a:rect l="l" t="t" r="r" b="b"/>
              <a:pathLst>
                <a:path w="9144" h="44958">
                  <a:moveTo>
                    <a:pt x="9144" y="4572"/>
                  </a:moveTo>
                  <a:lnTo>
                    <a:pt x="9144" y="40386"/>
                  </a:lnTo>
                  <a:cubicBezTo>
                    <a:pt x="9144" y="42926"/>
                    <a:pt x="7112" y="44958"/>
                    <a:pt x="4572" y="44958"/>
                  </a:cubicBezTo>
                  <a:lnTo>
                    <a:pt x="0" y="42926"/>
                  </a:lnTo>
                  <a:lnTo>
                    <a:pt x="0" y="4572"/>
                  </a:lnTo>
                  <a:cubicBezTo>
                    <a:pt x="0" y="2032"/>
                    <a:pt x="2032" y="0"/>
                    <a:pt x="4572" y="0"/>
                  </a:cubicBezTo>
                  <a:lnTo>
                    <a:pt x="9144" y="2032"/>
                  </a:lnTo>
                  <a:close/>
                </a:path>
              </a:pathLst>
            </a:custGeom>
            <a:solidFill>
              <a:srgbClr val="000000"/>
            </a:solidFill>
          </p:spPr>
          <p:txBody>
            <a:bodyPr/>
            <a:lstStyle/>
            <a:p>
              <a:endParaRPr lang="en-GB"/>
            </a:p>
          </p:txBody>
        </p:sp>
      </p:grpSp>
      <p:sp>
        <p:nvSpPr>
          <p:cNvPr id="26" name="Freeform 26"/>
          <p:cNvSpPr/>
          <p:nvPr/>
        </p:nvSpPr>
        <p:spPr>
          <a:xfrm>
            <a:off x="448942" y="7218236"/>
            <a:ext cx="29239216" cy="5997893"/>
          </a:xfrm>
          <a:custGeom>
            <a:avLst/>
            <a:gdLst/>
            <a:ahLst/>
            <a:cxnLst/>
            <a:rect l="l" t="t" r="r" b="b"/>
            <a:pathLst>
              <a:path w="29239216" h="5997893">
                <a:moveTo>
                  <a:pt x="0" y="0"/>
                </a:moveTo>
                <a:lnTo>
                  <a:pt x="29239216" y="0"/>
                </a:lnTo>
                <a:lnTo>
                  <a:pt x="29239216" y="5997892"/>
                </a:lnTo>
                <a:lnTo>
                  <a:pt x="0" y="59978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7" name="Freeform 27"/>
          <p:cNvSpPr/>
          <p:nvPr/>
        </p:nvSpPr>
        <p:spPr>
          <a:xfrm>
            <a:off x="7619238" y="11835127"/>
            <a:ext cx="1102233" cy="1273302"/>
          </a:xfrm>
          <a:custGeom>
            <a:avLst/>
            <a:gdLst/>
            <a:ahLst/>
            <a:cxnLst/>
            <a:rect l="l" t="t" r="r" b="b"/>
            <a:pathLst>
              <a:path w="1102233" h="1273302">
                <a:moveTo>
                  <a:pt x="0" y="0"/>
                </a:moveTo>
                <a:lnTo>
                  <a:pt x="1102233" y="0"/>
                </a:lnTo>
                <a:lnTo>
                  <a:pt x="1102233" y="1273302"/>
                </a:lnTo>
                <a:lnTo>
                  <a:pt x="0" y="1273302"/>
                </a:lnTo>
                <a:lnTo>
                  <a:pt x="0" y="0"/>
                </a:lnTo>
                <a:close/>
              </a:path>
            </a:pathLst>
          </a:custGeom>
          <a:blipFill>
            <a:blip r:embed="rId4"/>
            <a:stretch>
              <a:fillRect/>
            </a:stretch>
          </a:blipFill>
        </p:spPr>
        <p:txBody>
          <a:bodyPr/>
          <a:lstStyle/>
          <a:p>
            <a:endParaRPr lang="en-GB"/>
          </a:p>
        </p:txBody>
      </p:sp>
      <p:grpSp>
        <p:nvGrpSpPr>
          <p:cNvPr id="28" name="Group 28"/>
          <p:cNvGrpSpPr>
            <a:grpSpLocks noChangeAspect="1"/>
          </p:cNvGrpSpPr>
          <p:nvPr/>
        </p:nvGrpSpPr>
        <p:grpSpPr>
          <a:xfrm>
            <a:off x="1717548" y="10303126"/>
            <a:ext cx="10668" cy="2828544"/>
            <a:chOff x="0" y="0"/>
            <a:chExt cx="10668" cy="2828544"/>
          </a:xfrm>
        </p:grpSpPr>
        <p:sp>
          <p:nvSpPr>
            <p:cNvPr id="29" name="Freeform 29"/>
            <p:cNvSpPr/>
            <p:nvPr/>
          </p:nvSpPr>
          <p:spPr>
            <a:xfrm>
              <a:off x="0" y="0"/>
              <a:ext cx="10668" cy="2828544"/>
            </a:xfrm>
            <a:custGeom>
              <a:avLst/>
              <a:gdLst/>
              <a:ahLst/>
              <a:cxnLst/>
              <a:rect l="l" t="t" r="r" b="b"/>
              <a:pathLst>
                <a:path w="10668" h="2828544">
                  <a:moveTo>
                    <a:pt x="10668" y="5334"/>
                  </a:moveTo>
                  <a:lnTo>
                    <a:pt x="10668" y="2823210"/>
                  </a:lnTo>
                  <a:cubicBezTo>
                    <a:pt x="10668" y="2826131"/>
                    <a:pt x="8255" y="2828544"/>
                    <a:pt x="5334" y="2828544"/>
                  </a:cubicBezTo>
                  <a:lnTo>
                    <a:pt x="0" y="2826131"/>
                  </a:lnTo>
                  <a:lnTo>
                    <a:pt x="0" y="5334"/>
                  </a:lnTo>
                  <a:cubicBezTo>
                    <a:pt x="0" y="2413"/>
                    <a:pt x="2413" y="0"/>
                    <a:pt x="5334" y="0"/>
                  </a:cubicBezTo>
                  <a:lnTo>
                    <a:pt x="10668" y="2413"/>
                  </a:lnTo>
                  <a:close/>
                </a:path>
              </a:pathLst>
            </a:custGeom>
            <a:solidFill>
              <a:srgbClr val="000000"/>
            </a:solidFill>
          </p:spPr>
          <p:txBody>
            <a:bodyPr/>
            <a:lstStyle/>
            <a:p>
              <a:endParaRPr lang="en-GB"/>
            </a:p>
          </p:txBody>
        </p:sp>
      </p:grpSp>
      <p:sp>
        <p:nvSpPr>
          <p:cNvPr id="30" name="Freeform 30"/>
          <p:cNvSpPr/>
          <p:nvPr/>
        </p:nvSpPr>
        <p:spPr>
          <a:xfrm>
            <a:off x="1896361" y="11287001"/>
            <a:ext cx="136141" cy="1907410"/>
          </a:xfrm>
          <a:custGeom>
            <a:avLst/>
            <a:gdLst/>
            <a:ahLst/>
            <a:cxnLst/>
            <a:rect l="l" t="t" r="r" b="b"/>
            <a:pathLst>
              <a:path w="136141" h="1907410">
                <a:moveTo>
                  <a:pt x="0" y="0"/>
                </a:moveTo>
                <a:lnTo>
                  <a:pt x="136141" y="0"/>
                </a:lnTo>
                <a:lnTo>
                  <a:pt x="136141" y="1907410"/>
                </a:lnTo>
                <a:lnTo>
                  <a:pt x="0" y="19074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1" name="Freeform 31"/>
          <p:cNvSpPr/>
          <p:nvPr/>
        </p:nvSpPr>
        <p:spPr>
          <a:xfrm>
            <a:off x="7549963" y="11765594"/>
            <a:ext cx="1242489" cy="1411824"/>
          </a:xfrm>
          <a:custGeom>
            <a:avLst/>
            <a:gdLst/>
            <a:ahLst/>
            <a:cxnLst/>
            <a:rect l="l" t="t" r="r" b="b"/>
            <a:pathLst>
              <a:path w="1242489" h="1411824">
                <a:moveTo>
                  <a:pt x="0" y="0"/>
                </a:moveTo>
                <a:lnTo>
                  <a:pt x="1242488" y="0"/>
                </a:lnTo>
                <a:lnTo>
                  <a:pt x="1242488" y="1411824"/>
                </a:lnTo>
                <a:lnTo>
                  <a:pt x="0" y="14118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2" name="Freeform 32"/>
          <p:cNvSpPr/>
          <p:nvPr/>
        </p:nvSpPr>
        <p:spPr>
          <a:xfrm>
            <a:off x="9204779" y="12311091"/>
            <a:ext cx="322640" cy="877348"/>
          </a:xfrm>
          <a:custGeom>
            <a:avLst/>
            <a:gdLst/>
            <a:ahLst/>
            <a:cxnLst/>
            <a:rect l="l" t="t" r="r" b="b"/>
            <a:pathLst>
              <a:path w="322640" h="877348">
                <a:moveTo>
                  <a:pt x="0" y="0"/>
                </a:moveTo>
                <a:lnTo>
                  <a:pt x="322640" y="0"/>
                </a:lnTo>
                <a:lnTo>
                  <a:pt x="322640" y="877348"/>
                </a:lnTo>
                <a:lnTo>
                  <a:pt x="0" y="8773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3" name="Freeform 33"/>
          <p:cNvSpPr/>
          <p:nvPr/>
        </p:nvSpPr>
        <p:spPr>
          <a:xfrm>
            <a:off x="9648234" y="12225166"/>
            <a:ext cx="541982" cy="947528"/>
          </a:xfrm>
          <a:custGeom>
            <a:avLst/>
            <a:gdLst/>
            <a:ahLst/>
            <a:cxnLst/>
            <a:rect l="l" t="t" r="r" b="b"/>
            <a:pathLst>
              <a:path w="541982" h="947528">
                <a:moveTo>
                  <a:pt x="0" y="0"/>
                </a:moveTo>
                <a:lnTo>
                  <a:pt x="541982" y="0"/>
                </a:lnTo>
                <a:lnTo>
                  <a:pt x="541982" y="947528"/>
                </a:lnTo>
                <a:lnTo>
                  <a:pt x="0" y="9475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grpSp>
        <p:nvGrpSpPr>
          <p:cNvPr id="34" name="Group 34"/>
          <p:cNvGrpSpPr>
            <a:grpSpLocks noChangeAspect="1"/>
          </p:cNvGrpSpPr>
          <p:nvPr/>
        </p:nvGrpSpPr>
        <p:grpSpPr>
          <a:xfrm>
            <a:off x="12983718" y="11501752"/>
            <a:ext cx="9144" cy="1629156"/>
            <a:chOff x="0" y="0"/>
            <a:chExt cx="9144" cy="1629156"/>
          </a:xfrm>
        </p:grpSpPr>
        <p:sp>
          <p:nvSpPr>
            <p:cNvPr id="35" name="Freeform 35"/>
            <p:cNvSpPr/>
            <p:nvPr/>
          </p:nvSpPr>
          <p:spPr>
            <a:xfrm>
              <a:off x="0" y="0"/>
              <a:ext cx="9144" cy="1629156"/>
            </a:xfrm>
            <a:custGeom>
              <a:avLst/>
              <a:gdLst/>
              <a:ahLst/>
              <a:cxnLst/>
              <a:rect l="l" t="t" r="r" b="b"/>
              <a:pathLst>
                <a:path w="9144" h="1629156">
                  <a:moveTo>
                    <a:pt x="9144" y="4572"/>
                  </a:moveTo>
                  <a:lnTo>
                    <a:pt x="9144" y="1624584"/>
                  </a:lnTo>
                  <a:cubicBezTo>
                    <a:pt x="9144" y="1627124"/>
                    <a:pt x="7112" y="1629156"/>
                    <a:pt x="4572" y="1629156"/>
                  </a:cubicBezTo>
                  <a:lnTo>
                    <a:pt x="0" y="1627124"/>
                  </a:lnTo>
                  <a:lnTo>
                    <a:pt x="0" y="4572"/>
                  </a:lnTo>
                  <a:cubicBezTo>
                    <a:pt x="0" y="2032"/>
                    <a:pt x="2032" y="0"/>
                    <a:pt x="4572" y="0"/>
                  </a:cubicBezTo>
                  <a:lnTo>
                    <a:pt x="9144" y="2032"/>
                  </a:lnTo>
                  <a:close/>
                </a:path>
              </a:pathLst>
            </a:custGeom>
            <a:solidFill>
              <a:srgbClr val="000000"/>
            </a:solidFill>
          </p:spPr>
          <p:txBody>
            <a:bodyPr/>
            <a:lstStyle/>
            <a:p>
              <a:endParaRPr lang="en-GB"/>
            </a:p>
          </p:txBody>
        </p:sp>
      </p:grpSp>
      <p:grpSp>
        <p:nvGrpSpPr>
          <p:cNvPr id="36" name="Group 36"/>
          <p:cNvGrpSpPr>
            <a:grpSpLocks noChangeAspect="1"/>
          </p:cNvGrpSpPr>
          <p:nvPr/>
        </p:nvGrpSpPr>
        <p:grpSpPr>
          <a:xfrm>
            <a:off x="16508635" y="7337717"/>
            <a:ext cx="361750" cy="264824"/>
            <a:chOff x="0" y="0"/>
            <a:chExt cx="361747" cy="264820"/>
          </a:xfrm>
        </p:grpSpPr>
        <p:sp>
          <p:nvSpPr>
            <p:cNvPr id="37" name="Freeform 37"/>
            <p:cNvSpPr/>
            <p:nvPr/>
          </p:nvSpPr>
          <p:spPr>
            <a:xfrm>
              <a:off x="178562" y="63500"/>
              <a:ext cx="43180" cy="43180"/>
            </a:xfrm>
            <a:custGeom>
              <a:avLst/>
              <a:gdLst/>
              <a:ahLst/>
              <a:cxnLst/>
              <a:rect l="l" t="t" r="r" b="b"/>
              <a:pathLst>
                <a:path w="43180" h="43180">
                  <a:moveTo>
                    <a:pt x="635" y="40259"/>
                  </a:moveTo>
                  <a:lnTo>
                    <a:pt x="40259" y="635"/>
                  </a:lnTo>
                  <a:cubicBezTo>
                    <a:pt x="40894" y="0"/>
                    <a:pt x="41910" y="0"/>
                    <a:pt x="42545" y="635"/>
                  </a:cubicBezTo>
                  <a:lnTo>
                    <a:pt x="43180" y="2286"/>
                  </a:lnTo>
                  <a:lnTo>
                    <a:pt x="2921" y="42545"/>
                  </a:lnTo>
                  <a:cubicBezTo>
                    <a:pt x="2286" y="43180"/>
                    <a:pt x="1270" y="43180"/>
                    <a:pt x="635" y="42545"/>
                  </a:cubicBezTo>
                  <a:lnTo>
                    <a:pt x="0" y="40894"/>
                  </a:lnTo>
                  <a:close/>
                </a:path>
              </a:pathLst>
            </a:custGeom>
            <a:solidFill>
              <a:srgbClr val="000000"/>
            </a:solidFill>
          </p:spPr>
          <p:txBody>
            <a:bodyPr/>
            <a:lstStyle/>
            <a:p>
              <a:endParaRPr lang="en-GB"/>
            </a:p>
          </p:txBody>
        </p:sp>
        <p:sp>
          <p:nvSpPr>
            <p:cNvPr id="38" name="Freeform 38"/>
            <p:cNvSpPr/>
            <p:nvPr/>
          </p:nvSpPr>
          <p:spPr>
            <a:xfrm>
              <a:off x="205613" y="101981"/>
              <a:ext cx="54610" cy="54229"/>
            </a:xfrm>
            <a:custGeom>
              <a:avLst/>
              <a:gdLst/>
              <a:ahLst/>
              <a:cxnLst/>
              <a:rect l="l" t="t" r="r" b="b"/>
              <a:pathLst>
                <a:path w="54610" h="54229">
                  <a:moveTo>
                    <a:pt x="635" y="51308"/>
                  </a:moveTo>
                  <a:lnTo>
                    <a:pt x="51689" y="635"/>
                  </a:lnTo>
                  <a:cubicBezTo>
                    <a:pt x="52324" y="0"/>
                    <a:pt x="53340" y="0"/>
                    <a:pt x="53975" y="635"/>
                  </a:cubicBezTo>
                  <a:lnTo>
                    <a:pt x="54610" y="2286"/>
                  </a:lnTo>
                  <a:lnTo>
                    <a:pt x="2921" y="53594"/>
                  </a:lnTo>
                  <a:cubicBezTo>
                    <a:pt x="2286" y="54229"/>
                    <a:pt x="1270" y="54229"/>
                    <a:pt x="635" y="53594"/>
                  </a:cubicBezTo>
                  <a:lnTo>
                    <a:pt x="0" y="51943"/>
                  </a:lnTo>
                  <a:close/>
                </a:path>
              </a:pathLst>
            </a:custGeom>
            <a:solidFill>
              <a:srgbClr val="000000"/>
            </a:solidFill>
          </p:spPr>
          <p:txBody>
            <a:bodyPr/>
            <a:lstStyle/>
            <a:p>
              <a:endParaRPr lang="en-GB"/>
            </a:p>
          </p:txBody>
        </p:sp>
        <p:sp>
          <p:nvSpPr>
            <p:cNvPr id="39" name="Freeform 39"/>
            <p:cNvSpPr/>
            <p:nvPr/>
          </p:nvSpPr>
          <p:spPr>
            <a:xfrm>
              <a:off x="243713" y="140081"/>
              <a:ext cx="54610" cy="54610"/>
            </a:xfrm>
            <a:custGeom>
              <a:avLst/>
              <a:gdLst/>
              <a:ahLst/>
              <a:cxnLst/>
              <a:rect l="l" t="t" r="r" b="b"/>
              <a:pathLst>
                <a:path w="54610" h="54610">
                  <a:moveTo>
                    <a:pt x="635" y="51689"/>
                  </a:moveTo>
                  <a:lnTo>
                    <a:pt x="51689" y="635"/>
                  </a:lnTo>
                  <a:cubicBezTo>
                    <a:pt x="52324" y="0"/>
                    <a:pt x="53340" y="0"/>
                    <a:pt x="53975" y="635"/>
                  </a:cubicBezTo>
                  <a:lnTo>
                    <a:pt x="54610" y="2286"/>
                  </a:lnTo>
                  <a:lnTo>
                    <a:pt x="2921" y="53975"/>
                  </a:lnTo>
                  <a:cubicBezTo>
                    <a:pt x="2286" y="54610"/>
                    <a:pt x="1270" y="54610"/>
                    <a:pt x="635" y="53975"/>
                  </a:cubicBezTo>
                  <a:lnTo>
                    <a:pt x="0" y="52324"/>
                  </a:lnTo>
                  <a:close/>
                </a:path>
              </a:pathLst>
            </a:custGeom>
            <a:solidFill>
              <a:srgbClr val="000000"/>
            </a:solidFill>
          </p:spPr>
          <p:txBody>
            <a:bodyPr/>
            <a:lstStyle/>
            <a:p>
              <a:endParaRPr lang="en-GB"/>
            </a:p>
          </p:txBody>
        </p:sp>
        <p:sp>
          <p:nvSpPr>
            <p:cNvPr id="40" name="Freeform 40"/>
            <p:cNvSpPr/>
            <p:nvPr/>
          </p:nvSpPr>
          <p:spPr>
            <a:xfrm>
              <a:off x="139700" y="63881"/>
              <a:ext cx="42799" cy="42799"/>
            </a:xfrm>
            <a:custGeom>
              <a:avLst/>
              <a:gdLst/>
              <a:ahLst/>
              <a:cxnLst/>
              <a:rect l="l" t="t" r="r" b="b"/>
              <a:pathLst>
                <a:path w="42799" h="42799">
                  <a:moveTo>
                    <a:pt x="39878" y="42164"/>
                  </a:moveTo>
                  <a:lnTo>
                    <a:pt x="635" y="2921"/>
                  </a:lnTo>
                  <a:cubicBezTo>
                    <a:pt x="0" y="2286"/>
                    <a:pt x="0" y="1270"/>
                    <a:pt x="635" y="635"/>
                  </a:cubicBezTo>
                  <a:lnTo>
                    <a:pt x="2286" y="0"/>
                  </a:lnTo>
                  <a:lnTo>
                    <a:pt x="42164" y="39878"/>
                  </a:lnTo>
                  <a:cubicBezTo>
                    <a:pt x="42799" y="40513"/>
                    <a:pt x="42799" y="41529"/>
                    <a:pt x="42164" y="42164"/>
                  </a:cubicBezTo>
                  <a:lnTo>
                    <a:pt x="40513" y="42799"/>
                  </a:lnTo>
                  <a:close/>
                </a:path>
              </a:pathLst>
            </a:custGeom>
            <a:solidFill>
              <a:srgbClr val="000000"/>
            </a:solidFill>
          </p:spPr>
          <p:txBody>
            <a:bodyPr/>
            <a:lstStyle/>
            <a:p>
              <a:endParaRPr lang="en-GB"/>
            </a:p>
          </p:txBody>
        </p:sp>
        <p:sp>
          <p:nvSpPr>
            <p:cNvPr id="41" name="Freeform 41"/>
            <p:cNvSpPr/>
            <p:nvPr/>
          </p:nvSpPr>
          <p:spPr>
            <a:xfrm>
              <a:off x="101600" y="102362"/>
              <a:ext cx="54610" cy="54229"/>
            </a:xfrm>
            <a:custGeom>
              <a:avLst/>
              <a:gdLst/>
              <a:ahLst/>
              <a:cxnLst/>
              <a:rect l="l" t="t" r="r" b="b"/>
              <a:pathLst>
                <a:path w="54610" h="54229">
                  <a:moveTo>
                    <a:pt x="51689" y="53594"/>
                  </a:moveTo>
                  <a:lnTo>
                    <a:pt x="635" y="2921"/>
                  </a:lnTo>
                  <a:cubicBezTo>
                    <a:pt x="0" y="2286"/>
                    <a:pt x="0" y="1270"/>
                    <a:pt x="635" y="635"/>
                  </a:cubicBezTo>
                  <a:lnTo>
                    <a:pt x="2286" y="0"/>
                  </a:lnTo>
                  <a:lnTo>
                    <a:pt x="53975" y="51308"/>
                  </a:lnTo>
                  <a:cubicBezTo>
                    <a:pt x="54610" y="51943"/>
                    <a:pt x="54610" y="52959"/>
                    <a:pt x="53975" y="53594"/>
                  </a:cubicBezTo>
                  <a:lnTo>
                    <a:pt x="52324" y="54229"/>
                  </a:lnTo>
                  <a:close/>
                </a:path>
              </a:pathLst>
            </a:custGeom>
            <a:solidFill>
              <a:srgbClr val="000000"/>
            </a:solidFill>
          </p:spPr>
          <p:txBody>
            <a:bodyPr/>
            <a:lstStyle/>
            <a:p>
              <a:endParaRPr lang="en-GB"/>
            </a:p>
          </p:txBody>
        </p:sp>
        <p:sp>
          <p:nvSpPr>
            <p:cNvPr id="42" name="Freeform 42"/>
            <p:cNvSpPr/>
            <p:nvPr/>
          </p:nvSpPr>
          <p:spPr>
            <a:xfrm>
              <a:off x="63500" y="140462"/>
              <a:ext cx="54610" cy="54610"/>
            </a:xfrm>
            <a:custGeom>
              <a:avLst/>
              <a:gdLst/>
              <a:ahLst/>
              <a:cxnLst/>
              <a:rect l="l" t="t" r="r" b="b"/>
              <a:pathLst>
                <a:path w="54610" h="54610">
                  <a:moveTo>
                    <a:pt x="51689" y="53975"/>
                  </a:moveTo>
                  <a:lnTo>
                    <a:pt x="635" y="2921"/>
                  </a:lnTo>
                  <a:cubicBezTo>
                    <a:pt x="0" y="2286"/>
                    <a:pt x="0" y="1270"/>
                    <a:pt x="635" y="635"/>
                  </a:cubicBezTo>
                  <a:lnTo>
                    <a:pt x="2286" y="0"/>
                  </a:lnTo>
                  <a:lnTo>
                    <a:pt x="53975" y="51689"/>
                  </a:lnTo>
                  <a:cubicBezTo>
                    <a:pt x="54610" y="52324"/>
                    <a:pt x="54610" y="53340"/>
                    <a:pt x="53975" y="53975"/>
                  </a:cubicBezTo>
                  <a:lnTo>
                    <a:pt x="52324" y="54610"/>
                  </a:lnTo>
                  <a:close/>
                </a:path>
              </a:pathLst>
            </a:custGeom>
            <a:solidFill>
              <a:srgbClr val="000000"/>
            </a:solidFill>
          </p:spPr>
          <p:txBody>
            <a:bodyPr/>
            <a:lstStyle/>
            <a:p>
              <a:endParaRPr lang="en-GB"/>
            </a:p>
          </p:txBody>
        </p:sp>
        <p:sp>
          <p:nvSpPr>
            <p:cNvPr id="43" name="Freeform 43"/>
            <p:cNvSpPr/>
            <p:nvPr/>
          </p:nvSpPr>
          <p:spPr>
            <a:xfrm>
              <a:off x="178689" y="103378"/>
              <a:ext cx="3175" cy="25527"/>
            </a:xfrm>
            <a:custGeom>
              <a:avLst/>
              <a:gdLst/>
              <a:ahLst/>
              <a:cxnLst/>
              <a:rect l="l" t="t" r="r" b="b"/>
              <a:pathLst>
                <a:path w="3175" h="25527">
                  <a:moveTo>
                    <a:pt x="3175" y="1524"/>
                  </a:moveTo>
                  <a:lnTo>
                    <a:pt x="3175" y="24003"/>
                  </a:lnTo>
                  <a:lnTo>
                    <a:pt x="2413" y="25527"/>
                  </a:lnTo>
                  <a:lnTo>
                    <a:pt x="0" y="24765"/>
                  </a:lnTo>
                  <a:lnTo>
                    <a:pt x="0" y="1524"/>
                  </a:lnTo>
                  <a:lnTo>
                    <a:pt x="762" y="0"/>
                  </a:lnTo>
                  <a:lnTo>
                    <a:pt x="3175" y="762"/>
                  </a:lnTo>
                  <a:close/>
                </a:path>
              </a:pathLst>
            </a:custGeom>
            <a:solidFill>
              <a:srgbClr val="000000"/>
            </a:solidFill>
          </p:spPr>
          <p:txBody>
            <a:bodyPr/>
            <a:lstStyle/>
            <a:p>
              <a:endParaRPr lang="en-GB"/>
            </a:p>
          </p:txBody>
        </p:sp>
        <p:sp>
          <p:nvSpPr>
            <p:cNvPr id="44" name="Freeform 44"/>
            <p:cNvSpPr/>
            <p:nvPr/>
          </p:nvSpPr>
          <p:spPr>
            <a:xfrm>
              <a:off x="106426" y="198247"/>
              <a:ext cx="147828" cy="3048"/>
            </a:xfrm>
            <a:custGeom>
              <a:avLst/>
              <a:gdLst/>
              <a:ahLst/>
              <a:cxnLst/>
              <a:rect l="l" t="t" r="r" b="b"/>
              <a:pathLst>
                <a:path w="147828" h="3048">
                  <a:moveTo>
                    <a:pt x="146304" y="3048"/>
                  </a:moveTo>
                  <a:lnTo>
                    <a:pt x="1524" y="3048"/>
                  </a:lnTo>
                  <a:cubicBezTo>
                    <a:pt x="635" y="3048"/>
                    <a:pt x="0" y="2286"/>
                    <a:pt x="0" y="1524"/>
                  </a:cubicBezTo>
                  <a:lnTo>
                    <a:pt x="762" y="0"/>
                  </a:lnTo>
                  <a:lnTo>
                    <a:pt x="146304" y="0"/>
                  </a:lnTo>
                  <a:cubicBezTo>
                    <a:pt x="147193" y="0"/>
                    <a:pt x="147828" y="762"/>
                    <a:pt x="147828" y="1524"/>
                  </a:cubicBezTo>
                  <a:lnTo>
                    <a:pt x="147066" y="3048"/>
                  </a:lnTo>
                  <a:close/>
                </a:path>
              </a:pathLst>
            </a:custGeom>
            <a:solidFill>
              <a:srgbClr val="000000"/>
            </a:solidFill>
          </p:spPr>
          <p:txBody>
            <a:bodyPr/>
            <a:lstStyle/>
            <a:p>
              <a:endParaRPr lang="en-GB"/>
            </a:p>
          </p:txBody>
        </p:sp>
        <p:sp>
          <p:nvSpPr>
            <p:cNvPr id="45" name="Freeform 45"/>
            <p:cNvSpPr/>
            <p:nvPr/>
          </p:nvSpPr>
          <p:spPr>
            <a:xfrm>
              <a:off x="160528" y="144145"/>
              <a:ext cx="40132" cy="3048"/>
            </a:xfrm>
            <a:custGeom>
              <a:avLst/>
              <a:gdLst/>
              <a:ahLst/>
              <a:cxnLst/>
              <a:rect l="l" t="t" r="r" b="b"/>
              <a:pathLst>
                <a:path w="40132" h="3048">
                  <a:moveTo>
                    <a:pt x="38481" y="3048"/>
                  </a:moveTo>
                  <a:lnTo>
                    <a:pt x="1524" y="3048"/>
                  </a:lnTo>
                  <a:cubicBezTo>
                    <a:pt x="635" y="3048"/>
                    <a:pt x="0" y="2286"/>
                    <a:pt x="0" y="1524"/>
                  </a:cubicBezTo>
                  <a:lnTo>
                    <a:pt x="762" y="0"/>
                  </a:lnTo>
                  <a:lnTo>
                    <a:pt x="38608" y="0"/>
                  </a:lnTo>
                  <a:cubicBezTo>
                    <a:pt x="39497" y="0"/>
                    <a:pt x="40132" y="762"/>
                    <a:pt x="40132" y="1524"/>
                  </a:cubicBezTo>
                  <a:lnTo>
                    <a:pt x="39370" y="3048"/>
                  </a:lnTo>
                  <a:close/>
                </a:path>
              </a:pathLst>
            </a:custGeom>
            <a:solidFill>
              <a:srgbClr val="000000"/>
            </a:solidFill>
          </p:spPr>
          <p:txBody>
            <a:bodyPr/>
            <a:lstStyle/>
            <a:p>
              <a:endParaRPr lang="en-GB"/>
            </a:p>
          </p:txBody>
        </p:sp>
      </p:grpSp>
      <p:grpSp>
        <p:nvGrpSpPr>
          <p:cNvPr id="46" name="Group 46"/>
          <p:cNvGrpSpPr>
            <a:grpSpLocks noChangeAspect="1"/>
          </p:cNvGrpSpPr>
          <p:nvPr/>
        </p:nvGrpSpPr>
        <p:grpSpPr>
          <a:xfrm>
            <a:off x="19910422" y="10510523"/>
            <a:ext cx="1814446" cy="2683888"/>
            <a:chOff x="0" y="0"/>
            <a:chExt cx="1814449" cy="2683891"/>
          </a:xfrm>
        </p:grpSpPr>
        <p:sp>
          <p:nvSpPr>
            <p:cNvPr id="47" name="Freeform 47"/>
            <p:cNvSpPr/>
            <p:nvPr/>
          </p:nvSpPr>
          <p:spPr>
            <a:xfrm>
              <a:off x="454025" y="775970"/>
              <a:ext cx="900684" cy="9144"/>
            </a:xfrm>
            <a:custGeom>
              <a:avLst/>
              <a:gdLst/>
              <a:ahLst/>
              <a:cxnLst/>
              <a:rect l="l" t="t" r="r" b="b"/>
              <a:pathLst>
                <a:path w="900684" h="9144">
                  <a:moveTo>
                    <a:pt x="896112" y="9144"/>
                  </a:moveTo>
                  <a:lnTo>
                    <a:pt x="4572" y="9144"/>
                  </a:lnTo>
                  <a:cubicBezTo>
                    <a:pt x="2032" y="9144"/>
                    <a:pt x="0" y="7112"/>
                    <a:pt x="0" y="4572"/>
                  </a:cubicBezTo>
                  <a:lnTo>
                    <a:pt x="2032" y="0"/>
                  </a:lnTo>
                  <a:lnTo>
                    <a:pt x="896112" y="0"/>
                  </a:lnTo>
                  <a:cubicBezTo>
                    <a:pt x="898652" y="0"/>
                    <a:pt x="900684" y="2032"/>
                    <a:pt x="900684" y="4572"/>
                  </a:cubicBezTo>
                  <a:lnTo>
                    <a:pt x="898652" y="9144"/>
                  </a:lnTo>
                  <a:close/>
                </a:path>
              </a:pathLst>
            </a:custGeom>
            <a:solidFill>
              <a:srgbClr val="000000"/>
            </a:solidFill>
          </p:spPr>
          <p:txBody>
            <a:bodyPr/>
            <a:lstStyle/>
            <a:p>
              <a:endParaRPr lang="en-GB"/>
            </a:p>
          </p:txBody>
        </p:sp>
        <p:sp>
          <p:nvSpPr>
            <p:cNvPr id="48" name="Freeform 48"/>
            <p:cNvSpPr/>
            <p:nvPr/>
          </p:nvSpPr>
          <p:spPr>
            <a:xfrm>
              <a:off x="63500" y="63500"/>
              <a:ext cx="1687449" cy="2556891"/>
            </a:xfrm>
            <a:custGeom>
              <a:avLst/>
              <a:gdLst/>
              <a:ahLst/>
              <a:cxnLst/>
              <a:rect l="l" t="t" r="r" b="b"/>
              <a:pathLst>
                <a:path w="1687449" h="2556891">
                  <a:moveTo>
                    <a:pt x="1678305" y="2552319"/>
                  </a:moveTo>
                  <a:lnTo>
                    <a:pt x="1678305" y="4572"/>
                  </a:lnTo>
                  <a:lnTo>
                    <a:pt x="1682877" y="4572"/>
                  </a:lnTo>
                  <a:lnTo>
                    <a:pt x="1682877" y="9144"/>
                  </a:lnTo>
                  <a:lnTo>
                    <a:pt x="4572" y="9144"/>
                  </a:lnTo>
                  <a:cubicBezTo>
                    <a:pt x="2032" y="9144"/>
                    <a:pt x="0" y="7112"/>
                    <a:pt x="0" y="4572"/>
                  </a:cubicBezTo>
                  <a:lnTo>
                    <a:pt x="2032" y="0"/>
                  </a:lnTo>
                  <a:lnTo>
                    <a:pt x="1682877" y="0"/>
                  </a:lnTo>
                  <a:cubicBezTo>
                    <a:pt x="1685417" y="0"/>
                    <a:pt x="1687449" y="2032"/>
                    <a:pt x="1687449" y="4572"/>
                  </a:cubicBezTo>
                  <a:lnTo>
                    <a:pt x="1687449" y="2552319"/>
                  </a:lnTo>
                  <a:cubicBezTo>
                    <a:pt x="1687449" y="2554859"/>
                    <a:pt x="1685417" y="2556891"/>
                    <a:pt x="1682877" y="2556891"/>
                  </a:cubicBezTo>
                  <a:lnTo>
                    <a:pt x="1678305" y="2554859"/>
                  </a:lnTo>
                  <a:close/>
                </a:path>
              </a:pathLst>
            </a:custGeom>
            <a:solidFill>
              <a:srgbClr val="000000"/>
            </a:solidFill>
          </p:spPr>
          <p:txBody>
            <a:bodyPr/>
            <a:lstStyle/>
            <a:p>
              <a:endParaRPr lang="en-GB"/>
            </a:p>
          </p:txBody>
        </p:sp>
        <p:sp>
          <p:nvSpPr>
            <p:cNvPr id="49" name="Freeform 49"/>
            <p:cNvSpPr/>
            <p:nvPr/>
          </p:nvSpPr>
          <p:spPr>
            <a:xfrm>
              <a:off x="1345565" y="775970"/>
              <a:ext cx="9144" cy="1844421"/>
            </a:xfrm>
            <a:custGeom>
              <a:avLst/>
              <a:gdLst/>
              <a:ahLst/>
              <a:cxnLst/>
              <a:rect l="l" t="t" r="r" b="b"/>
              <a:pathLst>
                <a:path w="9144" h="1844421">
                  <a:moveTo>
                    <a:pt x="9144" y="4572"/>
                  </a:moveTo>
                  <a:lnTo>
                    <a:pt x="9144" y="1839849"/>
                  </a:lnTo>
                  <a:cubicBezTo>
                    <a:pt x="9144" y="1842389"/>
                    <a:pt x="7112" y="1844421"/>
                    <a:pt x="4572" y="1844421"/>
                  </a:cubicBezTo>
                  <a:lnTo>
                    <a:pt x="0" y="1842389"/>
                  </a:lnTo>
                  <a:lnTo>
                    <a:pt x="0" y="4572"/>
                  </a:lnTo>
                  <a:cubicBezTo>
                    <a:pt x="0" y="2032"/>
                    <a:pt x="2032" y="0"/>
                    <a:pt x="4572" y="0"/>
                  </a:cubicBezTo>
                  <a:lnTo>
                    <a:pt x="9144" y="2032"/>
                  </a:lnTo>
                  <a:close/>
                </a:path>
              </a:pathLst>
            </a:custGeom>
            <a:solidFill>
              <a:srgbClr val="000000"/>
            </a:solidFill>
          </p:spPr>
          <p:txBody>
            <a:bodyPr/>
            <a:lstStyle/>
            <a:p>
              <a:endParaRPr lang="en-GB"/>
            </a:p>
          </p:txBody>
        </p:sp>
        <p:sp>
          <p:nvSpPr>
            <p:cNvPr id="50" name="Freeform 50"/>
            <p:cNvSpPr/>
            <p:nvPr/>
          </p:nvSpPr>
          <p:spPr>
            <a:xfrm>
              <a:off x="431292" y="581787"/>
              <a:ext cx="29083" cy="29083"/>
            </a:xfrm>
            <a:custGeom>
              <a:avLst/>
              <a:gdLst/>
              <a:ahLst/>
              <a:cxnLst/>
              <a:rect l="l" t="t" r="r" b="b"/>
              <a:pathLst>
                <a:path w="29083" h="29083">
                  <a:moveTo>
                    <a:pt x="635" y="26162"/>
                  </a:moveTo>
                  <a:lnTo>
                    <a:pt x="26162" y="635"/>
                  </a:lnTo>
                  <a:cubicBezTo>
                    <a:pt x="26797" y="0"/>
                    <a:pt x="27813" y="0"/>
                    <a:pt x="28448" y="635"/>
                  </a:cubicBezTo>
                  <a:lnTo>
                    <a:pt x="29083" y="2286"/>
                  </a:lnTo>
                  <a:lnTo>
                    <a:pt x="2921" y="28448"/>
                  </a:lnTo>
                  <a:cubicBezTo>
                    <a:pt x="2286" y="29083"/>
                    <a:pt x="1270" y="29083"/>
                    <a:pt x="635" y="28448"/>
                  </a:cubicBezTo>
                  <a:lnTo>
                    <a:pt x="0" y="26797"/>
                  </a:lnTo>
                  <a:close/>
                </a:path>
              </a:pathLst>
            </a:custGeom>
            <a:solidFill>
              <a:srgbClr val="000000"/>
            </a:solidFill>
          </p:spPr>
          <p:txBody>
            <a:bodyPr/>
            <a:lstStyle/>
            <a:p>
              <a:endParaRPr lang="en-GB"/>
            </a:p>
          </p:txBody>
        </p:sp>
      </p:grpSp>
      <p:grpSp>
        <p:nvGrpSpPr>
          <p:cNvPr id="51" name="Group 51"/>
          <p:cNvGrpSpPr>
            <a:grpSpLocks noChangeAspect="1"/>
          </p:cNvGrpSpPr>
          <p:nvPr/>
        </p:nvGrpSpPr>
        <p:grpSpPr>
          <a:xfrm>
            <a:off x="28034342" y="7640641"/>
            <a:ext cx="1653807" cy="3763737"/>
            <a:chOff x="0" y="0"/>
            <a:chExt cx="1653807" cy="3763734"/>
          </a:xfrm>
        </p:grpSpPr>
        <p:sp>
          <p:nvSpPr>
            <p:cNvPr id="52" name="Freeform 52"/>
            <p:cNvSpPr/>
            <p:nvPr/>
          </p:nvSpPr>
          <p:spPr>
            <a:xfrm>
              <a:off x="171196" y="63627"/>
              <a:ext cx="1419479" cy="1678051"/>
            </a:xfrm>
            <a:custGeom>
              <a:avLst/>
              <a:gdLst/>
              <a:ahLst/>
              <a:cxnLst/>
              <a:rect l="l" t="t" r="r" b="b"/>
              <a:pathLst>
                <a:path w="1419479" h="1678051">
                  <a:moveTo>
                    <a:pt x="1419098" y="0"/>
                  </a:moveTo>
                  <a:cubicBezTo>
                    <a:pt x="1418971" y="0"/>
                    <a:pt x="1418971" y="0"/>
                    <a:pt x="1418844" y="0"/>
                  </a:cubicBezTo>
                  <a:lnTo>
                    <a:pt x="1339596" y="13335"/>
                  </a:lnTo>
                  <a:cubicBezTo>
                    <a:pt x="1338834" y="13462"/>
                    <a:pt x="1338326" y="13970"/>
                    <a:pt x="1338326" y="14732"/>
                  </a:cubicBezTo>
                  <a:lnTo>
                    <a:pt x="1313688" y="246253"/>
                  </a:lnTo>
                  <a:lnTo>
                    <a:pt x="1215136" y="226822"/>
                  </a:lnTo>
                  <a:lnTo>
                    <a:pt x="1060704" y="290068"/>
                  </a:lnTo>
                  <a:lnTo>
                    <a:pt x="1059815" y="291211"/>
                  </a:lnTo>
                  <a:lnTo>
                    <a:pt x="1035050" y="398145"/>
                  </a:lnTo>
                  <a:lnTo>
                    <a:pt x="999871" y="470789"/>
                  </a:lnTo>
                  <a:lnTo>
                    <a:pt x="856107" y="443611"/>
                  </a:lnTo>
                  <a:lnTo>
                    <a:pt x="751967" y="386207"/>
                  </a:lnTo>
                  <a:cubicBezTo>
                    <a:pt x="751713" y="386080"/>
                    <a:pt x="751459" y="385953"/>
                    <a:pt x="751205" y="385953"/>
                  </a:cubicBezTo>
                  <a:cubicBezTo>
                    <a:pt x="750951" y="385953"/>
                    <a:pt x="750570" y="386080"/>
                    <a:pt x="750316" y="386207"/>
                  </a:cubicBezTo>
                  <a:lnTo>
                    <a:pt x="714502" y="410972"/>
                  </a:lnTo>
                  <a:lnTo>
                    <a:pt x="668655" y="448564"/>
                  </a:lnTo>
                  <a:lnTo>
                    <a:pt x="587502" y="416306"/>
                  </a:lnTo>
                  <a:lnTo>
                    <a:pt x="489077" y="328803"/>
                  </a:lnTo>
                  <a:cubicBezTo>
                    <a:pt x="488823" y="328549"/>
                    <a:pt x="488442" y="328422"/>
                    <a:pt x="488061" y="328422"/>
                  </a:cubicBezTo>
                  <a:cubicBezTo>
                    <a:pt x="487807" y="328422"/>
                    <a:pt x="487680" y="328422"/>
                    <a:pt x="487426" y="328549"/>
                  </a:cubicBezTo>
                  <a:lnTo>
                    <a:pt x="371983" y="377698"/>
                  </a:lnTo>
                  <a:lnTo>
                    <a:pt x="371094" y="378587"/>
                  </a:lnTo>
                  <a:lnTo>
                    <a:pt x="321945" y="507365"/>
                  </a:lnTo>
                  <a:lnTo>
                    <a:pt x="294513" y="598170"/>
                  </a:lnTo>
                  <a:lnTo>
                    <a:pt x="321945" y="768858"/>
                  </a:lnTo>
                  <a:cubicBezTo>
                    <a:pt x="322072" y="769493"/>
                    <a:pt x="322453" y="770001"/>
                    <a:pt x="323088" y="770128"/>
                  </a:cubicBezTo>
                  <a:lnTo>
                    <a:pt x="440436" y="803148"/>
                  </a:lnTo>
                  <a:lnTo>
                    <a:pt x="534924" y="886333"/>
                  </a:lnTo>
                  <a:lnTo>
                    <a:pt x="612394" y="970280"/>
                  </a:lnTo>
                  <a:lnTo>
                    <a:pt x="560705" y="1038987"/>
                  </a:lnTo>
                  <a:lnTo>
                    <a:pt x="447167" y="1033653"/>
                  </a:lnTo>
                  <a:lnTo>
                    <a:pt x="327152" y="983488"/>
                  </a:lnTo>
                  <a:lnTo>
                    <a:pt x="250317" y="933704"/>
                  </a:lnTo>
                  <a:lnTo>
                    <a:pt x="178181" y="917067"/>
                  </a:lnTo>
                  <a:lnTo>
                    <a:pt x="177292" y="917194"/>
                  </a:lnTo>
                  <a:lnTo>
                    <a:pt x="104140" y="946912"/>
                  </a:lnTo>
                  <a:lnTo>
                    <a:pt x="103251" y="947928"/>
                  </a:lnTo>
                  <a:lnTo>
                    <a:pt x="87249" y="1010412"/>
                  </a:lnTo>
                  <a:lnTo>
                    <a:pt x="87630" y="1011936"/>
                  </a:lnTo>
                  <a:lnTo>
                    <a:pt x="128016" y="1052322"/>
                  </a:lnTo>
                  <a:lnTo>
                    <a:pt x="128524" y="1052703"/>
                  </a:lnTo>
                  <a:lnTo>
                    <a:pt x="180467" y="1074166"/>
                  </a:lnTo>
                  <a:lnTo>
                    <a:pt x="192024" y="1104773"/>
                  </a:lnTo>
                  <a:lnTo>
                    <a:pt x="116078" y="1154049"/>
                  </a:lnTo>
                  <a:lnTo>
                    <a:pt x="36195" y="1228471"/>
                  </a:lnTo>
                  <a:lnTo>
                    <a:pt x="381" y="1303274"/>
                  </a:lnTo>
                  <a:cubicBezTo>
                    <a:pt x="0" y="1304036"/>
                    <a:pt x="254" y="1304925"/>
                    <a:pt x="1016" y="1305306"/>
                  </a:cubicBezTo>
                  <a:lnTo>
                    <a:pt x="75692" y="1349883"/>
                  </a:lnTo>
                  <a:lnTo>
                    <a:pt x="155194" y="1377823"/>
                  </a:lnTo>
                  <a:lnTo>
                    <a:pt x="156210" y="1377823"/>
                  </a:lnTo>
                  <a:lnTo>
                    <a:pt x="283464" y="1340104"/>
                  </a:lnTo>
                  <a:lnTo>
                    <a:pt x="366522" y="1314831"/>
                  </a:lnTo>
                  <a:lnTo>
                    <a:pt x="461899" y="1395349"/>
                  </a:lnTo>
                  <a:lnTo>
                    <a:pt x="512826" y="1443228"/>
                  </a:lnTo>
                  <a:lnTo>
                    <a:pt x="508635" y="1537335"/>
                  </a:lnTo>
                  <a:lnTo>
                    <a:pt x="508889" y="1538351"/>
                  </a:lnTo>
                  <a:lnTo>
                    <a:pt x="542798" y="1584071"/>
                  </a:lnTo>
                  <a:lnTo>
                    <a:pt x="543433" y="1584579"/>
                  </a:lnTo>
                  <a:lnTo>
                    <a:pt x="601345" y="1613154"/>
                  </a:lnTo>
                  <a:lnTo>
                    <a:pt x="681482" y="1646682"/>
                  </a:lnTo>
                  <a:lnTo>
                    <a:pt x="982091" y="1661668"/>
                  </a:lnTo>
                  <a:lnTo>
                    <a:pt x="1047877" y="1678051"/>
                  </a:lnTo>
                  <a:lnTo>
                    <a:pt x="1049020" y="1677924"/>
                  </a:lnTo>
                  <a:lnTo>
                    <a:pt x="1092454" y="1653540"/>
                  </a:lnTo>
                  <a:lnTo>
                    <a:pt x="1172845" y="1614297"/>
                  </a:lnTo>
                  <a:lnTo>
                    <a:pt x="1173607" y="1613408"/>
                  </a:lnTo>
                  <a:lnTo>
                    <a:pt x="1204849" y="1519047"/>
                  </a:lnTo>
                  <a:lnTo>
                    <a:pt x="1234186" y="1458976"/>
                  </a:lnTo>
                  <a:lnTo>
                    <a:pt x="1279398" y="1452626"/>
                  </a:lnTo>
                  <a:lnTo>
                    <a:pt x="1280160" y="1452372"/>
                  </a:lnTo>
                  <a:lnTo>
                    <a:pt x="1334262" y="1413129"/>
                  </a:lnTo>
                  <a:lnTo>
                    <a:pt x="1334770" y="1412494"/>
                  </a:lnTo>
                  <a:lnTo>
                    <a:pt x="1373505" y="1335532"/>
                  </a:lnTo>
                  <a:lnTo>
                    <a:pt x="1419479" y="1300988"/>
                  </a:lnTo>
                  <a:lnTo>
                    <a:pt x="1419479" y="1297432"/>
                  </a:lnTo>
                  <a:lnTo>
                    <a:pt x="1419479" y="1297432"/>
                  </a:lnTo>
                  <a:cubicBezTo>
                    <a:pt x="1419479" y="1297432"/>
                    <a:pt x="1419479" y="1297432"/>
                    <a:pt x="1419479" y="1297432"/>
                  </a:cubicBezTo>
                  <a:cubicBezTo>
                    <a:pt x="1419098" y="1297432"/>
                    <a:pt x="1418844" y="1297559"/>
                    <a:pt x="1418590" y="1297813"/>
                  </a:cubicBezTo>
                  <a:lnTo>
                    <a:pt x="1371346" y="1333246"/>
                  </a:lnTo>
                  <a:lnTo>
                    <a:pt x="1370838" y="1333754"/>
                  </a:lnTo>
                  <a:lnTo>
                    <a:pt x="1332103" y="1410716"/>
                  </a:lnTo>
                  <a:lnTo>
                    <a:pt x="1278636" y="1449451"/>
                  </a:lnTo>
                  <a:lnTo>
                    <a:pt x="1232916" y="1455928"/>
                  </a:lnTo>
                  <a:lnTo>
                    <a:pt x="1231773" y="1456817"/>
                  </a:lnTo>
                  <a:lnTo>
                    <a:pt x="1202055" y="1517777"/>
                  </a:lnTo>
                  <a:lnTo>
                    <a:pt x="1170940" y="1611884"/>
                  </a:lnTo>
                  <a:lnTo>
                    <a:pt x="1091184" y="1650873"/>
                  </a:lnTo>
                  <a:lnTo>
                    <a:pt x="1048258" y="1675003"/>
                  </a:lnTo>
                  <a:lnTo>
                    <a:pt x="982980" y="1658747"/>
                  </a:lnTo>
                  <a:lnTo>
                    <a:pt x="682752" y="1643888"/>
                  </a:lnTo>
                  <a:lnTo>
                    <a:pt x="602996" y="1610487"/>
                  </a:lnTo>
                  <a:lnTo>
                    <a:pt x="545465" y="1582166"/>
                  </a:lnTo>
                  <a:lnTo>
                    <a:pt x="512064" y="1537208"/>
                  </a:lnTo>
                  <a:lnTo>
                    <a:pt x="516255" y="1442847"/>
                  </a:lnTo>
                  <a:lnTo>
                    <a:pt x="515747" y="1441577"/>
                  </a:lnTo>
                  <a:lnTo>
                    <a:pt x="464312" y="1393190"/>
                  </a:lnTo>
                  <a:lnTo>
                    <a:pt x="368173" y="1312037"/>
                  </a:lnTo>
                  <a:lnTo>
                    <a:pt x="366649" y="1311783"/>
                  </a:lnTo>
                  <a:lnTo>
                    <a:pt x="282829" y="1337310"/>
                  </a:lnTo>
                  <a:lnTo>
                    <a:pt x="156083" y="1374902"/>
                  </a:lnTo>
                  <a:lnTo>
                    <a:pt x="77470" y="1347343"/>
                  </a:lnTo>
                  <a:lnTo>
                    <a:pt x="4191" y="1303528"/>
                  </a:lnTo>
                  <a:lnTo>
                    <a:pt x="38862" y="1230757"/>
                  </a:lnTo>
                  <a:lnTo>
                    <a:pt x="118110" y="1156716"/>
                  </a:lnTo>
                  <a:lnTo>
                    <a:pt x="194945" y="1106932"/>
                  </a:lnTo>
                  <a:cubicBezTo>
                    <a:pt x="195580" y="1106551"/>
                    <a:pt x="195834" y="1105789"/>
                    <a:pt x="195580" y="1105027"/>
                  </a:cubicBezTo>
                  <a:lnTo>
                    <a:pt x="183388" y="1072642"/>
                  </a:lnTo>
                  <a:lnTo>
                    <a:pt x="182499" y="1071753"/>
                  </a:lnTo>
                  <a:lnTo>
                    <a:pt x="130175" y="1050163"/>
                  </a:lnTo>
                  <a:lnTo>
                    <a:pt x="90678" y="1010666"/>
                  </a:lnTo>
                  <a:lnTo>
                    <a:pt x="106299" y="949833"/>
                  </a:lnTo>
                  <a:lnTo>
                    <a:pt x="178308" y="920623"/>
                  </a:lnTo>
                  <a:lnTo>
                    <a:pt x="249174" y="936879"/>
                  </a:lnTo>
                  <a:lnTo>
                    <a:pt x="325882" y="986663"/>
                  </a:lnTo>
                  <a:lnTo>
                    <a:pt x="446532" y="1037082"/>
                  </a:lnTo>
                  <a:lnTo>
                    <a:pt x="561721" y="1042543"/>
                  </a:lnTo>
                  <a:lnTo>
                    <a:pt x="563118" y="1041908"/>
                  </a:lnTo>
                  <a:lnTo>
                    <a:pt x="616077" y="971423"/>
                  </a:lnTo>
                  <a:cubicBezTo>
                    <a:pt x="616585" y="970788"/>
                    <a:pt x="616458" y="969899"/>
                    <a:pt x="615950" y="969391"/>
                  </a:cubicBezTo>
                  <a:lnTo>
                    <a:pt x="537464" y="884428"/>
                  </a:lnTo>
                  <a:lnTo>
                    <a:pt x="442468" y="800862"/>
                  </a:lnTo>
                  <a:lnTo>
                    <a:pt x="325120" y="767715"/>
                  </a:lnTo>
                  <a:lnTo>
                    <a:pt x="297942" y="599186"/>
                  </a:lnTo>
                  <a:lnTo>
                    <a:pt x="325247" y="508889"/>
                  </a:lnTo>
                  <a:lnTo>
                    <a:pt x="374142" y="380746"/>
                  </a:lnTo>
                  <a:lnTo>
                    <a:pt x="488061" y="332232"/>
                  </a:lnTo>
                  <a:lnTo>
                    <a:pt x="585978" y="419227"/>
                  </a:lnTo>
                  <a:lnTo>
                    <a:pt x="668782" y="452247"/>
                  </a:lnTo>
                  <a:cubicBezTo>
                    <a:pt x="668909" y="452374"/>
                    <a:pt x="669163" y="452374"/>
                    <a:pt x="669417" y="452374"/>
                  </a:cubicBezTo>
                  <a:cubicBezTo>
                    <a:pt x="669798" y="452374"/>
                    <a:pt x="670179" y="452247"/>
                    <a:pt x="670433" y="451993"/>
                  </a:cubicBezTo>
                  <a:lnTo>
                    <a:pt x="716915" y="413893"/>
                  </a:lnTo>
                  <a:lnTo>
                    <a:pt x="751840" y="389763"/>
                  </a:lnTo>
                  <a:lnTo>
                    <a:pt x="855346" y="446786"/>
                  </a:lnTo>
                  <a:lnTo>
                    <a:pt x="1001015" y="474345"/>
                  </a:lnTo>
                  <a:cubicBezTo>
                    <a:pt x="1001142" y="474345"/>
                    <a:pt x="1001268" y="474345"/>
                    <a:pt x="1001268" y="474345"/>
                  </a:cubicBezTo>
                  <a:cubicBezTo>
                    <a:pt x="1001904" y="474345"/>
                    <a:pt x="1002411" y="473964"/>
                    <a:pt x="1002665" y="473456"/>
                  </a:cubicBezTo>
                  <a:lnTo>
                    <a:pt x="1038479" y="399542"/>
                  </a:lnTo>
                  <a:lnTo>
                    <a:pt x="1063118" y="292989"/>
                  </a:lnTo>
                  <a:lnTo>
                    <a:pt x="1215518" y="230251"/>
                  </a:lnTo>
                  <a:lnTo>
                    <a:pt x="1315721" y="250063"/>
                  </a:lnTo>
                  <a:lnTo>
                    <a:pt x="1316482" y="249682"/>
                  </a:lnTo>
                  <a:cubicBezTo>
                    <a:pt x="1316863" y="249428"/>
                    <a:pt x="1317118" y="249047"/>
                    <a:pt x="1317118" y="248539"/>
                  </a:cubicBezTo>
                  <a:lnTo>
                    <a:pt x="1341374" y="16256"/>
                  </a:lnTo>
                  <a:lnTo>
                    <a:pt x="1419225" y="3175"/>
                  </a:lnTo>
                  <a:lnTo>
                    <a:pt x="1419225" y="0"/>
                  </a:lnTo>
                  <a:lnTo>
                    <a:pt x="1419225" y="0"/>
                  </a:lnTo>
                  <a:cubicBezTo>
                    <a:pt x="1419225" y="0"/>
                    <a:pt x="1419225" y="0"/>
                    <a:pt x="1419225" y="0"/>
                  </a:cubicBezTo>
                  <a:close/>
                </a:path>
              </a:pathLst>
            </a:custGeom>
            <a:solidFill>
              <a:srgbClr val="000000"/>
            </a:solidFill>
          </p:spPr>
          <p:txBody>
            <a:bodyPr/>
            <a:lstStyle/>
            <a:p>
              <a:endParaRPr lang="en-GB"/>
            </a:p>
          </p:txBody>
        </p:sp>
        <p:sp>
          <p:nvSpPr>
            <p:cNvPr id="53" name="Freeform 53"/>
            <p:cNvSpPr/>
            <p:nvPr/>
          </p:nvSpPr>
          <p:spPr>
            <a:xfrm>
              <a:off x="63500" y="1616456"/>
              <a:ext cx="1526921" cy="1937004"/>
            </a:xfrm>
            <a:custGeom>
              <a:avLst/>
              <a:gdLst/>
              <a:ahLst/>
              <a:cxnLst/>
              <a:rect l="l" t="t" r="r" b="b"/>
              <a:pathLst>
                <a:path w="1526921" h="1937004">
                  <a:moveTo>
                    <a:pt x="190246" y="127"/>
                  </a:moveTo>
                  <a:lnTo>
                    <a:pt x="135001" y="14224"/>
                  </a:lnTo>
                  <a:cubicBezTo>
                    <a:pt x="134239" y="14351"/>
                    <a:pt x="133731" y="15113"/>
                    <a:pt x="133858" y="15748"/>
                  </a:cubicBezTo>
                  <a:lnTo>
                    <a:pt x="135001" y="65659"/>
                  </a:lnTo>
                  <a:lnTo>
                    <a:pt x="135509" y="66802"/>
                  </a:lnTo>
                  <a:lnTo>
                    <a:pt x="191770" y="120396"/>
                  </a:lnTo>
                  <a:lnTo>
                    <a:pt x="239141" y="177673"/>
                  </a:lnTo>
                  <a:lnTo>
                    <a:pt x="255397" y="215773"/>
                  </a:lnTo>
                  <a:lnTo>
                    <a:pt x="266573" y="258191"/>
                  </a:lnTo>
                  <a:lnTo>
                    <a:pt x="207518" y="317627"/>
                  </a:lnTo>
                  <a:lnTo>
                    <a:pt x="110744" y="312293"/>
                  </a:lnTo>
                  <a:lnTo>
                    <a:pt x="41656" y="331343"/>
                  </a:lnTo>
                  <a:cubicBezTo>
                    <a:pt x="41021" y="331597"/>
                    <a:pt x="40513" y="332105"/>
                    <a:pt x="40513" y="332866"/>
                  </a:cubicBezTo>
                  <a:lnTo>
                    <a:pt x="40513" y="390016"/>
                  </a:lnTo>
                  <a:lnTo>
                    <a:pt x="41148" y="391287"/>
                  </a:lnTo>
                  <a:lnTo>
                    <a:pt x="105664" y="441197"/>
                  </a:lnTo>
                  <a:lnTo>
                    <a:pt x="90170" y="479171"/>
                  </a:lnTo>
                  <a:lnTo>
                    <a:pt x="0" y="615061"/>
                  </a:lnTo>
                  <a:lnTo>
                    <a:pt x="127" y="616077"/>
                  </a:lnTo>
                  <a:cubicBezTo>
                    <a:pt x="254" y="616585"/>
                    <a:pt x="635" y="616966"/>
                    <a:pt x="1143" y="617093"/>
                  </a:cubicBezTo>
                  <a:lnTo>
                    <a:pt x="184404" y="671195"/>
                  </a:lnTo>
                  <a:lnTo>
                    <a:pt x="314579" y="660654"/>
                  </a:lnTo>
                  <a:lnTo>
                    <a:pt x="408559" y="754634"/>
                  </a:lnTo>
                  <a:lnTo>
                    <a:pt x="366776" y="858266"/>
                  </a:lnTo>
                  <a:lnTo>
                    <a:pt x="253873" y="827786"/>
                  </a:lnTo>
                  <a:lnTo>
                    <a:pt x="153670" y="800354"/>
                  </a:lnTo>
                  <a:lnTo>
                    <a:pt x="152781" y="800354"/>
                  </a:lnTo>
                  <a:lnTo>
                    <a:pt x="95631" y="818642"/>
                  </a:lnTo>
                  <a:lnTo>
                    <a:pt x="94996" y="819023"/>
                  </a:lnTo>
                  <a:lnTo>
                    <a:pt x="50546" y="860044"/>
                  </a:lnTo>
                  <a:cubicBezTo>
                    <a:pt x="49911" y="860679"/>
                    <a:pt x="49911" y="861568"/>
                    <a:pt x="50419" y="862203"/>
                  </a:cubicBezTo>
                  <a:lnTo>
                    <a:pt x="103378" y="925830"/>
                  </a:lnTo>
                  <a:lnTo>
                    <a:pt x="104648" y="926338"/>
                  </a:lnTo>
                  <a:lnTo>
                    <a:pt x="204851" y="922909"/>
                  </a:lnTo>
                  <a:lnTo>
                    <a:pt x="270764" y="954532"/>
                  </a:lnTo>
                  <a:lnTo>
                    <a:pt x="314198" y="1018921"/>
                  </a:lnTo>
                  <a:lnTo>
                    <a:pt x="290322" y="1072642"/>
                  </a:lnTo>
                  <a:lnTo>
                    <a:pt x="210439" y="1129411"/>
                  </a:lnTo>
                  <a:lnTo>
                    <a:pt x="169418" y="1148461"/>
                  </a:lnTo>
                  <a:lnTo>
                    <a:pt x="168656" y="1149223"/>
                  </a:lnTo>
                  <a:lnTo>
                    <a:pt x="150749" y="1187323"/>
                  </a:lnTo>
                  <a:lnTo>
                    <a:pt x="150749" y="1188720"/>
                  </a:lnTo>
                  <a:lnTo>
                    <a:pt x="198374" y="1275969"/>
                  </a:lnTo>
                  <a:lnTo>
                    <a:pt x="288798" y="1342644"/>
                  </a:lnTo>
                  <a:lnTo>
                    <a:pt x="419989" y="1386967"/>
                  </a:lnTo>
                  <a:lnTo>
                    <a:pt x="465709" y="1433449"/>
                  </a:lnTo>
                  <a:lnTo>
                    <a:pt x="422275" y="1498473"/>
                  </a:lnTo>
                  <a:lnTo>
                    <a:pt x="344551" y="1509014"/>
                  </a:lnTo>
                  <a:lnTo>
                    <a:pt x="254762" y="1510919"/>
                  </a:lnTo>
                  <a:lnTo>
                    <a:pt x="178181" y="1531112"/>
                  </a:lnTo>
                  <a:lnTo>
                    <a:pt x="111125" y="1573657"/>
                  </a:lnTo>
                  <a:lnTo>
                    <a:pt x="110490" y="1574292"/>
                  </a:lnTo>
                  <a:lnTo>
                    <a:pt x="50292" y="1704594"/>
                  </a:lnTo>
                  <a:lnTo>
                    <a:pt x="50165" y="1705229"/>
                  </a:lnTo>
                  <a:lnTo>
                    <a:pt x="47117" y="1764792"/>
                  </a:lnTo>
                  <a:lnTo>
                    <a:pt x="47625" y="1765554"/>
                  </a:lnTo>
                  <a:cubicBezTo>
                    <a:pt x="47879" y="1765808"/>
                    <a:pt x="48260" y="1766062"/>
                    <a:pt x="48768" y="1766062"/>
                  </a:cubicBezTo>
                  <a:cubicBezTo>
                    <a:pt x="48768" y="1766062"/>
                    <a:pt x="48895" y="1766062"/>
                    <a:pt x="48895" y="1766062"/>
                  </a:cubicBezTo>
                  <a:lnTo>
                    <a:pt x="159512" y="1757680"/>
                  </a:lnTo>
                  <a:lnTo>
                    <a:pt x="219202" y="1771142"/>
                  </a:lnTo>
                  <a:lnTo>
                    <a:pt x="245110" y="1814068"/>
                  </a:lnTo>
                  <a:lnTo>
                    <a:pt x="152400" y="1865122"/>
                  </a:lnTo>
                  <a:lnTo>
                    <a:pt x="93472" y="1908302"/>
                  </a:lnTo>
                  <a:lnTo>
                    <a:pt x="93345" y="1909445"/>
                  </a:lnTo>
                  <a:cubicBezTo>
                    <a:pt x="93472" y="1910080"/>
                    <a:pt x="93853" y="1910461"/>
                    <a:pt x="94361" y="1910715"/>
                  </a:cubicBezTo>
                  <a:lnTo>
                    <a:pt x="170561" y="1937004"/>
                  </a:lnTo>
                  <a:lnTo>
                    <a:pt x="171577" y="1937004"/>
                  </a:lnTo>
                  <a:lnTo>
                    <a:pt x="278638" y="1904238"/>
                  </a:lnTo>
                  <a:lnTo>
                    <a:pt x="331597" y="1868170"/>
                  </a:lnTo>
                  <a:lnTo>
                    <a:pt x="475361" y="1868170"/>
                  </a:lnTo>
                  <a:lnTo>
                    <a:pt x="546354" y="1896618"/>
                  </a:lnTo>
                  <a:cubicBezTo>
                    <a:pt x="546608" y="1896745"/>
                    <a:pt x="546735" y="1896745"/>
                    <a:pt x="546989" y="1896745"/>
                  </a:cubicBezTo>
                  <a:cubicBezTo>
                    <a:pt x="547497" y="1896745"/>
                    <a:pt x="547878" y="1896491"/>
                    <a:pt x="548259" y="1896110"/>
                  </a:cubicBezTo>
                  <a:lnTo>
                    <a:pt x="602996" y="1828800"/>
                  </a:lnTo>
                  <a:lnTo>
                    <a:pt x="704215" y="1757172"/>
                  </a:lnTo>
                  <a:lnTo>
                    <a:pt x="841756" y="1730629"/>
                  </a:lnTo>
                  <a:lnTo>
                    <a:pt x="944880" y="1667383"/>
                  </a:lnTo>
                  <a:lnTo>
                    <a:pt x="1129284" y="1638935"/>
                  </a:lnTo>
                  <a:lnTo>
                    <a:pt x="1240790" y="1680972"/>
                  </a:lnTo>
                  <a:lnTo>
                    <a:pt x="1293622" y="1712468"/>
                  </a:lnTo>
                  <a:lnTo>
                    <a:pt x="1295019" y="1712595"/>
                  </a:lnTo>
                  <a:lnTo>
                    <a:pt x="1380744" y="1679830"/>
                  </a:lnTo>
                  <a:lnTo>
                    <a:pt x="1381506" y="1679195"/>
                  </a:lnTo>
                  <a:lnTo>
                    <a:pt x="1438656" y="1582929"/>
                  </a:lnTo>
                  <a:lnTo>
                    <a:pt x="1486027" y="1524255"/>
                  </a:lnTo>
                  <a:lnTo>
                    <a:pt x="1526921" y="1504951"/>
                  </a:lnTo>
                  <a:lnTo>
                    <a:pt x="1526921" y="1501649"/>
                  </a:lnTo>
                  <a:lnTo>
                    <a:pt x="1526921" y="1501649"/>
                  </a:lnTo>
                  <a:cubicBezTo>
                    <a:pt x="1526921" y="1501649"/>
                    <a:pt x="1526921" y="1501649"/>
                    <a:pt x="1526921" y="1501649"/>
                  </a:cubicBezTo>
                  <a:cubicBezTo>
                    <a:pt x="1526667" y="1501649"/>
                    <a:pt x="1526413" y="1501649"/>
                    <a:pt x="1526286" y="1501776"/>
                  </a:cubicBezTo>
                  <a:lnTo>
                    <a:pt x="1484376" y="1521588"/>
                  </a:lnTo>
                  <a:lnTo>
                    <a:pt x="1483868" y="1521969"/>
                  </a:lnTo>
                  <a:lnTo>
                    <a:pt x="1436243" y="1581024"/>
                  </a:lnTo>
                  <a:lnTo>
                    <a:pt x="1379220" y="1677163"/>
                  </a:lnTo>
                  <a:lnTo>
                    <a:pt x="1294765" y="1709421"/>
                  </a:lnTo>
                  <a:lnTo>
                    <a:pt x="1242441" y="1678179"/>
                  </a:lnTo>
                  <a:lnTo>
                    <a:pt x="1130173" y="1635761"/>
                  </a:lnTo>
                  <a:lnTo>
                    <a:pt x="944245" y="1664209"/>
                  </a:lnTo>
                  <a:lnTo>
                    <a:pt x="840994" y="1727582"/>
                  </a:lnTo>
                  <a:lnTo>
                    <a:pt x="703326" y="1754252"/>
                  </a:lnTo>
                  <a:lnTo>
                    <a:pt x="600964" y="1826515"/>
                  </a:lnTo>
                  <a:lnTo>
                    <a:pt x="546481" y="1893317"/>
                  </a:lnTo>
                  <a:lnTo>
                    <a:pt x="476377" y="1865123"/>
                  </a:lnTo>
                  <a:lnTo>
                    <a:pt x="330962" y="1864996"/>
                  </a:lnTo>
                  <a:lnTo>
                    <a:pt x="330073" y="1865250"/>
                  </a:lnTo>
                  <a:lnTo>
                    <a:pt x="277368" y="1901318"/>
                  </a:lnTo>
                  <a:lnTo>
                    <a:pt x="171069" y="1933830"/>
                  </a:lnTo>
                  <a:lnTo>
                    <a:pt x="98171" y="1908683"/>
                  </a:lnTo>
                  <a:lnTo>
                    <a:pt x="153924" y="1867917"/>
                  </a:lnTo>
                  <a:lnTo>
                    <a:pt x="248285" y="1815974"/>
                  </a:lnTo>
                  <a:lnTo>
                    <a:pt x="248666" y="1815212"/>
                  </a:lnTo>
                  <a:cubicBezTo>
                    <a:pt x="248793" y="1814831"/>
                    <a:pt x="248666" y="1814323"/>
                    <a:pt x="248539" y="1813942"/>
                  </a:cubicBezTo>
                  <a:lnTo>
                    <a:pt x="221488" y="1768983"/>
                  </a:lnTo>
                  <a:lnTo>
                    <a:pt x="220472" y="1768222"/>
                  </a:lnTo>
                  <a:lnTo>
                    <a:pt x="159893" y="1754506"/>
                  </a:lnTo>
                  <a:lnTo>
                    <a:pt x="50292" y="1762761"/>
                  </a:lnTo>
                  <a:lnTo>
                    <a:pt x="53213" y="1705864"/>
                  </a:lnTo>
                  <a:lnTo>
                    <a:pt x="113030" y="1576325"/>
                  </a:lnTo>
                  <a:lnTo>
                    <a:pt x="179070" y="1534414"/>
                  </a:lnTo>
                  <a:lnTo>
                    <a:pt x="254889" y="1514348"/>
                  </a:lnTo>
                  <a:lnTo>
                    <a:pt x="344551" y="1512444"/>
                  </a:lnTo>
                  <a:lnTo>
                    <a:pt x="423164" y="1501776"/>
                  </a:lnTo>
                  <a:lnTo>
                    <a:pt x="424307" y="1501141"/>
                  </a:lnTo>
                  <a:lnTo>
                    <a:pt x="468884" y="1434466"/>
                  </a:lnTo>
                  <a:cubicBezTo>
                    <a:pt x="469265" y="1433830"/>
                    <a:pt x="469265" y="1433069"/>
                    <a:pt x="468757" y="1432433"/>
                  </a:cubicBezTo>
                  <a:lnTo>
                    <a:pt x="421894" y="1384808"/>
                  </a:lnTo>
                  <a:lnTo>
                    <a:pt x="290449" y="1340358"/>
                  </a:lnTo>
                  <a:lnTo>
                    <a:pt x="201041" y="1274826"/>
                  </a:lnTo>
                  <a:lnTo>
                    <a:pt x="153924" y="1188594"/>
                  </a:lnTo>
                  <a:lnTo>
                    <a:pt x="171196" y="1151764"/>
                  </a:lnTo>
                  <a:lnTo>
                    <a:pt x="211836" y="1132968"/>
                  </a:lnTo>
                  <a:lnTo>
                    <a:pt x="292481" y="1075691"/>
                  </a:lnTo>
                  <a:lnTo>
                    <a:pt x="292989" y="1075056"/>
                  </a:lnTo>
                  <a:lnTo>
                    <a:pt x="317500" y="1019683"/>
                  </a:lnTo>
                  <a:lnTo>
                    <a:pt x="317373" y="1018159"/>
                  </a:lnTo>
                  <a:lnTo>
                    <a:pt x="273177" y="952627"/>
                  </a:lnTo>
                  <a:lnTo>
                    <a:pt x="272542" y="952119"/>
                  </a:lnTo>
                  <a:lnTo>
                    <a:pt x="205867" y="920115"/>
                  </a:lnTo>
                  <a:lnTo>
                    <a:pt x="205105" y="919988"/>
                  </a:lnTo>
                  <a:lnTo>
                    <a:pt x="105283" y="923417"/>
                  </a:lnTo>
                  <a:lnTo>
                    <a:pt x="53848" y="861568"/>
                  </a:lnTo>
                  <a:lnTo>
                    <a:pt x="97028" y="821690"/>
                  </a:lnTo>
                  <a:lnTo>
                    <a:pt x="153416" y="803656"/>
                  </a:lnTo>
                  <a:lnTo>
                    <a:pt x="367411" y="861822"/>
                  </a:lnTo>
                  <a:cubicBezTo>
                    <a:pt x="367538" y="861822"/>
                    <a:pt x="367665" y="861822"/>
                    <a:pt x="367792" y="861822"/>
                  </a:cubicBezTo>
                  <a:cubicBezTo>
                    <a:pt x="368427" y="861822"/>
                    <a:pt x="369062" y="861441"/>
                    <a:pt x="369316" y="860806"/>
                  </a:cubicBezTo>
                  <a:lnTo>
                    <a:pt x="411988" y="754888"/>
                  </a:lnTo>
                  <a:cubicBezTo>
                    <a:pt x="412242" y="754253"/>
                    <a:pt x="412115" y="753618"/>
                    <a:pt x="411607" y="753110"/>
                  </a:cubicBezTo>
                  <a:lnTo>
                    <a:pt x="316357" y="657860"/>
                  </a:lnTo>
                  <a:lnTo>
                    <a:pt x="315087" y="657352"/>
                  </a:lnTo>
                  <a:lnTo>
                    <a:pt x="185039" y="668020"/>
                  </a:lnTo>
                  <a:lnTo>
                    <a:pt x="4064" y="614553"/>
                  </a:lnTo>
                  <a:lnTo>
                    <a:pt x="92837" y="481076"/>
                  </a:lnTo>
                  <a:lnTo>
                    <a:pt x="108966" y="441579"/>
                  </a:lnTo>
                  <a:cubicBezTo>
                    <a:pt x="109220" y="440944"/>
                    <a:pt x="109093" y="440182"/>
                    <a:pt x="108458" y="439675"/>
                  </a:cubicBezTo>
                  <a:lnTo>
                    <a:pt x="43561" y="389510"/>
                  </a:lnTo>
                  <a:lnTo>
                    <a:pt x="43561" y="334392"/>
                  </a:lnTo>
                  <a:lnTo>
                    <a:pt x="110744" y="315723"/>
                  </a:lnTo>
                  <a:lnTo>
                    <a:pt x="208026" y="321057"/>
                  </a:lnTo>
                  <a:lnTo>
                    <a:pt x="209296" y="320549"/>
                  </a:lnTo>
                  <a:lnTo>
                    <a:pt x="269494" y="259970"/>
                  </a:lnTo>
                  <a:lnTo>
                    <a:pt x="269875" y="258446"/>
                  </a:lnTo>
                  <a:lnTo>
                    <a:pt x="258445" y="215012"/>
                  </a:lnTo>
                  <a:lnTo>
                    <a:pt x="241935" y="176277"/>
                  </a:lnTo>
                  <a:lnTo>
                    <a:pt x="194056" y="118365"/>
                  </a:lnTo>
                  <a:lnTo>
                    <a:pt x="138049" y="65025"/>
                  </a:lnTo>
                  <a:lnTo>
                    <a:pt x="136906" y="17019"/>
                  </a:lnTo>
                  <a:lnTo>
                    <a:pt x="190246" y="3430"/>
                  </a:lnTo>
                  <a:lnTo>
                    <a:pt x="283718" y="63247"/>
                  </a:lnTo>
                  <a:lnTo>
                    <a:pt x="381254" y="86234"/>
                  </a:lnTo>
                  <a:lnTo>
                    <a:pt x="422148" y="100585"/>
                  </a:lnTo>
                  <a:lnTo>
                    <a:pt x="504698" y="148845"/>
                  </a:lnTo>
                  <a:lnTo>
                    <a:pt x="505587" y="149099"/>
                  </a:lnTo>
                  <a:lnTo>
                    <a:pt x="577977" y="147956"/>
                  </a:lnTo>
                  <a:lnTo>
                    <a:pt x="578739" y="147829"/>
                  </a:lnTo>
                  <a:lnTo>
                    <a:pt x="621411" y="125731"/>
                  </a:lnTo>
                  <a:lnTo>
                    <a:pt x="673354" y="92076"/>
                  </a:lnTo>
                  <a:lnTo>
                    <a:pt x="674116" y="90933"/>
                  </a:lnTo>
                  <a:lnTo>
                    <a:pt x="677672" y="50039"/>
                  </a:lnTo>
                  <a:lnTo>
                    <a:pt x="787400" y="97663"/>
                  </a:lnTo>
                  <a:lnTo>
                    <a:pt x="881634" y="102743"/>
                  </a:lnTo>
                  <a:lnTo>
                    <a:pt x="991743" y="108077"/>
                  </a:lnTo>
                  <a:lnTo>
                    <a:pt x="1087628" y="113411"/>
                  </a:lnTo>
                  <a:lnTo>
                    <a:pt x="1124077" y="123190"/>
                  </a:lnTo>
                  <a:lnTo>
                    <a:pt x="1140079" y="136779"/>
                  </a:lnTo>
                  <a:lnTo>
                    <a:pt x="1121410" y="192532"/>
                  </a:lnTo>
                  <a:lnTo>
                    <a:pt x="1121664" y="193929"/>
                  </a:lnTo>
                  <a:lnTo>
                    <a:pt x="1201674" y="300609"/>
                  </a:lnTo>
                  <a:lnTo>
                    <a:pt x="1202309" y="301117"/>
                  </a:lnTo>
                  <a:lnTo>
                    <a:pt x="1262888" y="325501"/>
                  </a:lnTo>
                  <a:lnTo>
                    <a:pt x="1391158" y="344551"/>
                  </a:lnTo>
                  <a:lnTo>
                    <a:pt x="1459738" y="404876"/>
                  </a:lnTo>
                  <a:lnTo>
                    <a:pt x="1525143" y="439039"/>
                  </a:lnTo>
                  <a:lnTo>
                    <a:pt x="1525905" y="439420"/>
                  </a:lnTo>
                  <a:lnTo>
                    <a:pt x="1526667" y="439801"/>
                  </a:lnTo>
                  <a:lnTo>
                    <a:pt x="1526667" y="436245"/>
                  </a:lnTo>
                  <a:lnTo>
                    <a:pt x="1526667" y="436245"/>
                  </a:lnTo>
                  <a:lnTo>
                    <a:pt x="1461643" y="402463"/>
                  </a:lnTo>
                  <a:lnTo>
                    <a:pt x="1392809" y="342011"/>
                  </a:lnTo>
                  <a:lnTo>
                    <a:pt x="1392047" y="341630"/>
                  </a:lnTo>
                  <a:lnTo>
                    <a:pt x="1263777" y="322580"/>
                  </a:lnTo>
                  <a:lnTo>
                    <a:pt x="1203833" y="298450"/>
                  </a:lnTo>
                  <a:lnTo>
                    <a:pt x="1124585" y="192786"/>
                  </a:lnTo>
                  <a:lnTo>
                    <a:pt x="1143635" y="136144"/>
                  </a:lnTo>
                  <a:lnTo>
                    <a:pt x="1143000" y="135001"/>
                  </a:lnTo>
                  <a:lnTo>
                    <a:pt x="1125855" y="120523"/>
                  </a:lnTo>
                  <a:lnTo>
                    <a:pt x="1125220" y="120142"/>
                  </a:lnTo>
                  <a:lnTo>
                    <a:pt x="1088263" y="110236"/>
                  </a:lnTo>
                  <a:lnTo>
                    <a:pt x="991870" y="104902"/>
                  </a:lnTo>
                  <a:lnTo>
                    <a:pt x="881761" y="99568"/>
                  </a:lnTo>
                  <a:lnTo>
                    <a:pt x="788289" y="94615"/>
                  </a:lnTo>
                  <a:lnTo>
                    <a:pt x="701294" y="57023"/>
                  </a:lnTo>
                  <a:lnTo>
                    <a:pt x="676402" y="46101"/>
                  </a:lnTo>
                  <a:lnTo>
                    <a:pt x="675386" y="46355"/>
                  </a:lnTo>
                  <a:cubicBezTo>
                    <a:pt x="675005" y="46609"/>
                    <a:pt x="674624" y="47117"/>
                    <a:pt x="674624" y="47625"/>
                  </a:cubicBezTo>
                  <a:lnTo>
                    <a:pt x="670941" y="89916"/>
                  </a:lnTo>
                  <a:lnTo>
                    <a:pt x="619887" y="122936"/>
                  </a:lnTo>
                  <a:lnTo>
                    <a:pt x="577596" y="144780"/>
                  </a:lnTo>
                  <a:lnTo>
                    <a:pt x="505968" y="145923"/>
                  </a:lnTo>
                  <a:lnTo>
                    <a:pt x="423672" y="97790"/>
                  </a:lnTo>
                  <a:lnTo>
                    <a:pt x="382270" y="83185"/>
                  </a:lnTo>
                  <a:lnTo>
                    <a:pt x="285242" y="60325"/>
                  </a:lnTo>
                  <a:lnTo>
                    <a:pt x="191389" y="254"/>
                  </a:lnTo>
                  <a:lnTo>
                    <a:pt x="190119" y="0"/>
                  </a:lnTo>
                  <a:close/>
                </a:path>
              </a:pathLst>
            </a:custGeom>
            <a:solidFill>
              <a:srgbClr val="000000"/>
            </a:solidFill>
          </p:spPr>
          <p:txBody>
            <a:bodyPr/>
            <a:lstStyle/>
            <a:p>
              <a:endParaRPr lang="en-GB"/>
            </a:p>
          </p:txBody>
        </p:sp>
        <p:sp>
          <p:nvSpPr>
            <p:cNvPr id="54" name="Freeform 54"/>
            <p:cNvSpPr/>
            <p:nvPr/>
          </p:nvSpPr>
          <p:spPr>
            <a:xfrm>
              <a:off x="1427099" y="3612896"/>
              <a:ext cx="163322" cy="87249"/>
            </a:xfrm>
            <a:custGeom>
              <a:avLst/>
              <a:gdLst/>
              <a:ahLst/>
              <a:cxnLst/>
              <a:rect l="l" t="t" r="r" b="b"/>
              <a:pathLst>
                <a:path w="163322" h="87249">
                  <a:moveTo>
                    <a:pt x="1143" y="0"/>
                  </a:moveTo>
                  <a:lnTo>
                    <a:pt x="254" y="1143"/>
                  </a:lnTo>
                  <a:cubicBezTo>
                    <a:pt x="0" y="1905"/>
                    <a:pt x="254" y="2667"/>
                    <a:pt x="889" y="3048"/>
                  </a:cubicBezTo>
                  <a:lnTo>
                    <a:pt x="70231" y="45339"/>
                  </a:lnTo>
                  <a:lnTo>
                    <a:pt x="163322" y="87249"/>
                  </a:lnTo>
                  <a:lnTo>
                    <a:pt x="163322" y="83820"/>
                  </a:lnTo>
                  <a:lnTo>
                    <a:pt x="71882" y="42672"/>
                  </a:lnTo>
                  <a:lnTo>
                    <a:pt x="8763" y="4191"/>
                  </a:lnTo>
                  <a:lnTo>
                    <a:pt x="64135" y="10287"/>
                  </a:lnTo>
                  <a:lnTo>
                    <a:pt x="154305" y="23114"/>
                  </a:lnTo>
                  <a:lnTo>
                    <a:pt x="162306" y="30099"/>
                  </a:lnTo>
                  <a:lnTo>
                    <a:pt x="162941" y="30734"/>
                  </a:lnTo>
                  <a:lnTo>
                    <a:pt x="163322" y="30480"/>
                  </a:lnTo>
                  <a:lnTo>
                    <a:pt x="163322" y="26797"/>
                  </a:lnTo>
                  <a:lnTo>
                    <a:pt x="155956" y="20447"/>
                  </a:lnTo>
                  <a:lnTo>
                    <a:pt x="155194" y="20066"/>
                  </a:lnTo>
                  <a:lnTo>
                    <a:pt x="64516" y="7112"/>
                  </a:lnTo>
                  <a:lnTo>
                    <a:pt x="1270" y="127"/>
                  </a:lnTo>
                  <a:close/>
                </a:path>
              </a:pathLst>
            </a:custGeom>
            <a:solidFill>
              <a:srgbClr val="000000"/>
            </a:solidFill>
          </p:spPr>
          <p:txBody>
            <a:bodyPr/>
            <a:lstStyle/>
            <a:p>
              <a:endParaRPr lang="en-GB"/>
            </a:p>
          </p:txBody>
        </p:sp>
      </p:grpSp>
      <p:sp>
        <p:nvSpPr>
          <p:cNvPr id="55" name="Freeform 55"/>
          <p:cNvSpPr/>
          <p:nvPr/>
        </p:nvSpPr>
        <p:spPr>
          <a:xfrm>
            <a:off x="29058737" y="6869363"/>
            <a:ext cx="629422" cy="748294"/>
          </a:xfrm>
          <a:custGeom>
            <a:avLst/>
            <a:gdLst/>
            <a:ahLst/>
            <a:cxnLst/>
            <a:rect l="l" t="t" r="r" b="b"/>
            <a:pathLst>
              <a:path w="629422" h="748294">
                <a:moveTo>
                  <a:pt x="0" y="0"/>
                </a:moveTo>
                <a:lnTo>
                  <a:pt x="629421" y="0"/>
                </a:lnTo>
                <a:lnTo>
                  <a:pt x="629421" y="748294"/>
                </a:lnTo>
                <a:lnTo>
                  <a:pt x="0" y="74829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56" name="Freeform 56"/>
          <p:cNvSpPr/>
          <p:nvPr/>
        </p:nvSpPr>
        <p:spPr>
          <a:xfrm>
            <a:off x="28099512" y="7702420"/>
            <a:ext cx="1525143" cy="5423916"/>
          </a:xfrm>
          <a:custGeom>
            <a:avLst/>
            <a:gdLst/>
            <a:ahLst/>
            <a:cxnLst/>
            <a:rect l="l" t="t" r="r" b="b"/>
            <a:pathLst>
              <a:path w="1525143" h="5423916">
                <a:moveTo>
                  <a:pt x="0" y="0"/>
                </a:moveTo>
                <a:lnTo>
                  <a:pt x="1525143" y="0"/>
                </a:lnTo>
                <a:lnTo>
                  <a:pt x="1525143" y="5423916"/>
                </a:lnTo>
                <a:lnTo>
                  <a:pt x="0" y="5423916"/>
                </a:lnTo>
                <a:lnTo>
                  <a:pt x="0" y="0"/>
                </a:lnTo>
                <a:close/>
              </a:path>
            </a:pathLst>
          </a:custGeom>
          <a:blipFill>
            <a:blip r:embed="rId15"/>
            <a:stretch>
              <a:fillRect r="-24"/>
            </a:stretch>
          </a:blipFill>
        </p:spPr>
        <p:txBody>
          <a:bodyPr/>
          <a:lstStyle/>
          <a:p>
            <a:endParaRPr lang="en-GB"/>
          </a:p>
        </p:txBody>
      </p:sp>
      <p:sp>
        <p:nvSpPr>
          <p:cNvPr id="57" name="Freeform 57"/>
          <p:cNvSpPr/>
          <p:nvPr/>
        </p:nvSpPr>
        <p:spPr>
          <a:xfrm>
            <a:off x="23145379" y="9123483"/>
            <a:ext cx="2773680" cy="4067947"/>
          </a:xfrm>
          <a:custGeom>
            <a:avLst/>
            <a:gdLst/>
            <a:ahLst/>
            <a:cxnLst/>
            <a:rect l="l" t="t" r="r" b="b"/>
            <a:pathLst>
              <a:path w="2773680" h="4067947">
                <a:moveTo>
                  <a:pt x="0" y="0"/>
                </a:moveTo>
                <a:lnTo>
                  <a:pt x="2773680" y="0"/>
                </a:lnTo>
                <a:lnTo>
                  <a:pt x="2773680" y="4067947"/>
                </a:lnTo>
                <a:lnTo>
                  <a:pt x="0" y="406794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a:p>
        </p:txBody>
      </p:sp>
      <p:grpSp>
        <p:nvGrpSpPr>
          <p:cNvPr id="58" name="Group 58"/>
          <p:cNvGrpSpPr>
            <a:grpSpLocks noChangeAspect="1"/>
          </p:cNvGrpSpPr>
          <p:nvPr/>
        </p:nvGrpSpPr>
        <p:grpSpPr>
          <a:xfrm>
            <a:off x="29123583" y="6933305"/>
            <a:ext cx="501072" cy="620058"/>
            <a:chOff x="0" y="0"/>
            <a:chExt cx="501066" cy="620052"/>
          </a:xfrm>
        </p:grpSpPr>
        <p:sp>
          <p:nvSpPr>
            <p:cNvPr id="59" name="Freeform 59"/>
            <p:cNvSpPr/>
            <p:nvPr/>
          </p:nvSpPr>
          <p:spPr>
            <a:xfrm>
              <a:off x="0" y="254"/>
              <a:ext cx="501015" cy="619887"/>
            </a:xfrm>
            <a:custGeom>
              <a:avLst/>
              <a:gdLst/>
              <a:ahLst/>
              <a:cxnLst/>
              <a:rect l="l" t="t" r="r" b="b"/>
              <a:pathLst>
                <a:path w="501015" h="619887">
                  <a:moveTo>
                    <a:pt x="501015" y="0"/>
                  </a:moveTo>
                  <a:cubicBezTo>
                    <a:pt x="500888" y="0"/>
                    <a:pt x="500634" y="0"/>
                    <a:pt x="500507" y="127"/>
                  </a:cubicBezTo>
                  <a:lnTo>
                    <a:pt x="462026" y="13335"/>
                  </a:lnTo>
                  <a:lnTo>
                    <a:pt x="461264" y="13970"/>
                  </a:lnTo>
                  <a:lnTo>
                    <a:pt x="428117" y="65024"/>
                  </a:lnTo>
                  <a:lnTo>
                    <a:pt x="427990" y="66548"/>
                  </a:lnTo>
                  <a:lnTo>
                    <a:pt x="453263" y="125603"/>
                  </a:lnTo>
                  <a:lnTo>
                    <a:pt x="418084" y="190373"/>
                  </a:lnTo>
                  <a:lnTo>
                    <a:pt x="308610" y="233426"/>
                  </a:lnTo>
                  <a:lnTo>
                    <a:pt x="260477" y="220980"/>
                  </a:lnTo>
                  <a:lnTo>
                    <a:pt x="212217" y="198247"/>
                  </a:lnTo>
                  <a:cubicBezTo>
                    <a:pt x="211963" y="198120"/>
                    <a:pt x="211709" y="198120"/>
                    <a:pt x="211582" y="198120"/>
                  </a:cubicBezTo>
                  <a:cubicBezTo>
                    <a:pt x="211074" y="198120"/>
                    <a:pt x="210693" y="198374"/>
                    <a:pt x="210312" y="198755"/>
                  </a:cubicBezTo>
                  <a:lnTo>
                    <a:pt x="166878" y="254762"/>
                  </a:lnTo>
                  <a:lnTo>
                    <a:pt x="120269" y="316484"/>
                  </a:lnTo>
                  <a:lnTo>
                    <a:pt x="46736" y="346837"/>
                  </a:lnTo>
                  <a:lnTo>
                    <a:pt x="45974" y="347599"/>
                  </a:lnTo>
                  <a:lnTo>
                    <a:pt x="8890" y="422656"/>
                  </a:lnTo>
                  <a:lnTo>
                    <a:pt x="0" y="495935"/>
                  </a:lnTo>
                  <a:lnTo>
                    <a:pt x="127" y="496824"/>
                  </a:lnTo>
                  <a:lnTo>
                    <a:pt x="38227" y="569214"/>
                  </a:lnTo>
                  <a:lnTo>
                    <a:pt x="38735" y="569722"/>
                  </a:lnTo>
                  <a:lnTo>
                    <a:pt x="108458" y="618109"/>
                  </a:lnTo>
                  <a:lnTo>
                    <a:pt x="109474" y="618363"/>
                  </a:lnTo>
                  <a:lnTo>
                    <a:pt x="198628" y="611886"/>
                  </a:lnTo>
                  <a:lnTo>
                    <a:pt x="199517" y="611632"/>
                  </a:lnTo>
                  <a:lnTo>
                    <a:pt x="283210" y="549910"/>
                  </a:lnTo>
                  <a:lnTo>
                    <a:pt x="354711" y="553720"/>
                  </a:lnTo>
                  <a:lnTo>
                    <a:pt x="453898" y="595503"/>
                  </a:lnTo>
                  <a:lnTo>
                    <a:pt x="501015" y="619887"/>
                  </a:lnTo>
                  <a:lnTo>
                    <a:pt x="501015" y="616331"/>
                  </a:lnTo>
                  <a:lnTo>
                    <a:pt x="455295" y="592709"/>
                  </a:lnTo>
                  <a:lnTo>
                    <a:pt x="355727" y="550799"/>
                  </a:lnTo>
                  <a:lnTo>
                    <a:pt x="282829" y="546862"/>
                  </a:lnTo>
                  <a:lnTo>
                    <a:pt x="281813" y="547116"/>
                  </a:lnTo>
                  <a:lnTo>
                    <a:pt x="197993" y="608965"/>
                  </a:lnTo>
                  <a:lnTo>
                    <a:pt x="109855" y="615315"/>
                  </a:lnTo>
                  <a:lnTo>
                    <a:pt x="40894" y="567436"/>
                  </a:lnTo>
                  <a:lnTo>
                    <a:pt x="3175" y="495808"/>
                  </a:lnTo>
                  <a:lnTo>
                    <a:pt x="11938" y="423799"/>
                  </a:lnTo>
                  <a:lnTo>
                    <a:pt x="48514" y="349504"/>
                  </a:lnTo>
                  <a:lnTo>
                    <a:pt x="121920" y="319278"/>
                  </a:lnTo>
                  <a:lnTo>
                    <a:pt x="122555" y="318770"/>
                  </a:lnTo>
                  <a:lnTo>
                    <a:pt x="169418" y="256667"/>
                  </a:lnTo>
                  <a:lnTo>
                    <a:pt x="212090" y="201676"/>
                  </a:lnTo>
                  <a:lnTo>
                    <a:pt x="259334" y="224028"/>
                  </a:lnTo>
                  <a:lnTo>
                    <a:pt x="308356" y="236728"/>
                  </a:lnTo>
                  <a:lnTo>
                    <a:pt x="309372" y="236728"/>
                  </a:lnTo>
                  <a:lnTo>
                    <a:pt x="419862" y="193294"/>
                  </a:lnTo>
                  <a:lnTo>
                    <a:pt x="420624" y="192532"/>
                  </a:lnTo>
                  <a:lnTo>
                    <a:pt x="456438" y="126619"/>
                  </a:lnTo>
                  <a:lnTo>
                    <a:pt x="456565" y="125222"/>
                  </a:lnTo>
                  <a:lnTo>
                    <a:pt x="431419" y="66167"/>
                  </a:lnTo>
                  <a:lnTo>
                    <a:pt x="463804" y="16256"/>
                  </a:lnTo>
                  <a:lnTo>
                    <a:pt x="501015" y="3175"/>
                  </a:lnTo>
                  <a:lnTo>
                    <a:pt x="501015" y="0"/>
                  </a:lnTo>
                  <a:lnTo>
                    <a:pt x="501015" y="0"/>
                  </a:lnTo>
                  <a:cubicBezTo>
                    <a:pt x="501015" y="0"/>
                    <a:pt x="501015" y="0"/>
                    <a:pt x="501015" y="0"/>
                  </a:cubicBezTo>
                  <a:close/>
                </a:path>
              </a:pathLst>
            </a:custGeom>
            <a:solidFill>
              <a:srgbClr val="000000"/>
            </a:solidFill>
          </p:spPr>
          <p:txBody>
            <a:bodyPr/>
            <a:lstStyle/>
            <a:p>
              <a:endParaRPr lang="en-GB"/>
            </a:p>
          </p:txBody>
        </p:sp>
      </p:grpSp>
      <p:grpSp>
        <p:nvGrpSpPr>
          <p:cNvPr id="60" name="Group 60"/>
          <p:cNvGrpSpPr>
            <a:grpSpLocks noChangeAspect="1"/>
          </p:cNvGrpSpPr>
          <p:nvPr/>
        </p:nvGrpSpPr>
        <p:grpSpPr>
          <a:xfrm>
            <a:off x="28034342" y="7640641"/>
            <a:ext cx="1653807" cy="3763737"/>
            <a:chOff x="0" y="0"/>
            <a:chExt cx="1653807" cy="3763734"/>
          </a:xfrm>
        </p:grpSpPr>
        <p:sp>
          <p:nvSpPr>
            <p:cNvPr id="61" name="Freeform 61"/>
            <p:cNvSpPr/>
            <p:nvPr/>
          </p:nvSpPr>
          <p:spPr>
            <a:xfrm>
              <a:off x="171196" y="63627"/>
              <a:ext cx="1419479" cy="1678051"/>
            </a:xfrm>
            <a:custGeom>
              <a:avLst/>
              <a:gdLst/>
              <a:ahLst/>
              <a:cxnLst/>
              <a:rect l="l" t="t" r="r" b="b"/>
              <a:pathLst>
                <a:path w="1419479" h="1678051">
                  <a:moveTo>
                    <a:pt x="1419098" y="0"/>
                  </a:moveTo>
                  <a:cubicBezTo>
                    <a:pt x="1418971" y="0"/>
                    <a:pt x="1418971" y="0"/>
                    <a:pt x="1418844" y="0"/>
                  </a:cubicBezTo>
                  <a:lnTo>
                    <a:pt x="1339596" y="13335"/>
                  </a:lnTo>
                  <a:cubicBezTo>
                    <a:pt x="1338834" y="13462"/>
                    <a:pt x="1338326" y="13970"/>
                    <a:pt x="1338326" y="14732"/>
                  </a:cubicBezTo>
                  <a:lnTo>
                    <a:pt x="1313688" y="246253"/>
                  </a:lnTo>
                  <a:lnTo>
                    <a:pt x="1215136" y="226822"/>
                  </a:lnTo>
                  <a:lnTo>
                    <a:pt x="1060704" y="290068"/>
                  </a:lnTo>
                  <a:lnTo>
                    <a:pt x="1059815" y="291211"/>
                  </a:lnTo>
                  <a:lnTo>
                    <a:pt x="1035050" y="398145"/>
                  </a:lnTo>
                  <a:lnTo>
                    <a:pt x="999871" y="470789"/>
                  </a:lnTo>
                  <a:lnTo>
                    <a:pt x="856107" y="443611"/>
                  </a:lnTo>
                  <a:lnTo>
                    <a:pt x="751967" y="386207"/>
                  </a:lnTo>
                  <a:cubicBezTo>
                    <a:pt x="751713" y="386080"/>
                    <a:pt x="751459" y="385953"/>
                    <a:pt x="751205" y="385953"/>
                  </a:cubicBezTo>
                  <a:cubicBezTo>
                    <a:pt x="750951" y="385953"/>
                    <a:pt x="750570" y="386080"/>
                    <a:pt x="750316" y="386207"/>
                  </a:cubicBezTo>
                  <a:lnTo>
                    <a:pt x="714502" y="410972"/>
                  </a:lnTo>
                  <a:lnTo>
                    <a:pt x="668655" y="448564"/>
                  </a:lnTo>
                  <a:lnTo>
                    <a:pt x="587502" y="416306"/>
                  </a:lnTo>
                  <a:lnTo>
                    <a:pt x="489077" y="328803"/>
                  </a:lnTo>
                  <a:cubicBezTo>
                    <a:pt x="488823" y="328549"/>
                    <a:pt x="488442" y="328422"/>
                    <a:pt x="488061" y="328422"/>
                  </a:cubicBezTo>
                  <a:cubicBezTo>
                    <a:pt x="487807" y="328422"/>
                    <a:pt x="487680" y="328422"/>
                    <a:pt x="487426" y="328549"/>
                  </a:cubicBezTo>
                  <a:lnTo>
                    <a:pt x="371983" y="377698"/>
                  </a:lnTo>
                  <a:lnTo>
                    <a:pt x="371094" y="378587"/>
                  </a:lnTo>
                  <a:lnTo>
                    <a:pt x="321945" y="507365"/>
                  </a:lnTo>
                  <a:lnTo>
                    <a:pt x="294513" y="598170"/>
                  </a:lnTo>
                  <a:lnTo>
                    <a:pt x="321945" y="768858"/>
                  </a:lnTo>
                  <a:cubicBezTo>
                    <a:pt x="322072" y="769493"/>
                    <a:pt x="322453" y="770001"/>
                    <a:pt x="323088" y="770128"/>
                  </a:cubicBezTo>
                  <a:lnTo>
                    <a:pt x="440436" y="803148"/>
                  </a:lnTo>
                  <a:lnTo>
                    <a:pt x="534924" y="886333"/>
                  </a:lnTo>
                  <a:lnTo>
                    <a:pt x="612394" y="970280"/>
                  </a:lnTo>
                  <a:lnTo>
                    <a:pt x="560705" y="1038987"/>
                  </a:lnTo>
                  <a:lnTo>
                    <a:pt x="447167" y="1033653"/>
                  </a:lnTo>
                  <a:lnTo>
                    <a:pt x="327152" y="983488"/>
                  </a:lnTo>
                  <a:lnTo>
                    <a:pt x="250317" y="933704"/>
                  </a:lnTo>
                  <a:lnTo>
                    <a:pt x="178181" y="917067"/>
                  </a:lnTo>
                  <a:lnTo>
                    <a:pt x="177292" y="917194"/>
                  </a:lnTo>
                  <a:lnTo>
                    <a:pt x="104140" y="946912"/>
                  </a:lnTo>
                  <a:lnTo>
                    <a:pt x="103251" y="947928"/>
                  </a:lnTo>
                  <a:lnTo>
                    <a:pt x="87249" y="1010412"/>
                  </a:lnTo>
                  <a:lnTo>
                    <a:pt x="87630" y="1011936"/>
                  </a:lnTo>
                  <a:lnTo>
                    <a:pt x="128016" y="1052322"/>
                  </a:lnTo>
                  <a:lnTo>
                    <a:pt x="128524" y="1052703"/>
                  </a:lnTo>
                  <a:lnTo>
                    <a:pt x="180467" y="1074166"/>
                  </a:lnTo>
                  <a:lnTo>
                    <a:pt x="192024" y="1104773"/>
                  </a:lnTo>
                  <a:lnTo>
                    <a:pt x="116078" y="1154049"/>
                  </a:lnTo>
                  <a:lnTo>
                    <a:pt x="36195" y="1228471"/>
                  </a:lnTo>
                  <a:lnTo>
                    <a:pt x="381" y="1303274"/>
                  </a:lnTo>
                  <a:cubicBezTo>
                    <a:pt x="0" y="1304036"/>
                    <a:pt x="254" y="1304925"/>
                    <a:pt x="1016" y="1305306"/>
                  </a:cubicBezTo>
                  <a:lnTo>
                    <a:pt x="75692" y="1349883"/>
                  </a:lnTo>
                  <a:lnTo>
                    <a:pt x="155194" y="1377823"/>
                  </a:lnTo>
                  <a:lnTo>
                    <a:pt x="156210" y="1377823"/>
                  </a:lnTo>
                  <a:lnTo>
                    <a:pt x="283464" y="1340104"/>
                  </a:lnTo>
                  <a:lnTo>
                    <a:pt x="366522" y="1314831"/>
                  </a:lnTo>
                  <a:lnTo>
                    <a:pt x="461899" y="1395349"/>
                  </a:lnTo>
                  <a:lnTo>
                    <a:pt x="512826" y="1443228"/>
                  </a:lnTo>
                  <a:lnTo>
                    <a:pt x="508635" y="1537335"/>
                  </a:lnTo>
                  <a:lnTo>
                    <a:pt x="508889" y="1538351"/>
                  </a:lnTo>
                  <a:lnTo>
                    <a:pt x="542798" y="1584071"/>
                  </a:lnTo>
                  <a:lnTo>
                    <a:pt x="543433" y="1584579"/>
                  </a:lnTo>
                  <a:lnTo>
                    <a:pt x="601345" y="1613154"/>
                  </a:lnTo>
                  <a:lnTo>
                    <a:pt x="681482" y="1646682"/>
                  </a:lnTo>
                  <a:lnTo>
                    <a:pt x="982091" y="1661668"/>
                  </a:lnTo>
                  <a:lnTo>
                    <a:pt x="1047877" y="1678051"/>
                  </a:lnTo>
                  <a:lnTo>
                    <a:pt x="1049020" y="1677924"/>
                  </a:lnTo>
                  <a:lnTo>
                    <a:pt x="1092454" y="1653540"/>
                  </a:lnTo>
                  <a:lnTo>
                    <a:pt x="1172845" y="1614297"/>
                  </a:lnTo>
                  <a:lnTo>
                    <a:pt x="1173607" y="1613408"/>
                  </a:lnTo>
                  <a:lnTo>
                    <a:pt x="1204849" y="1519047"/>
                  </a:lnTo>
                  <a:lnTo>
                    <a:pt x="1234186" y="1458976"/>
                  </a:lnTo>
                  <a:lnTo>
                    <a:pt x="1279398" y="1452626"/>
                  </a:lnTo>
                  <a:lnTo>
                    <a:pt x="1280160" y="1452372"/>
                  </a:lnTo>
                  <a:lnTo>
                    <a:pt x="1334262" y="1413129"/>
                  </a:lnTo>
                  <a:lnTo>
                    <a:pt x="1334770" y="1412494"/>
                  </a:lnTo>
                  <a:lnTo>
                    <a:pt x="1373505" y="1335532"/>
                  </a:lnTo>
                  <a:lnTo>
                    <a:pt x="1419479" y="1300988"/>
                  </a:lnTo>
                  <a:lnTo>
                    <a:pt x="1419479" y="1297432"/>
                  </a:lnTo>
                  <a:lnTo>
                    <a:pt x="1419479" y="1297432"/>
                  </a:lnTo>
                  <a:cubicBezTo>
                    <a:pt x="1419479" y="1297432"/>
                    <a:pt x="1419479" y="1297432"/>
                    <a:pt x="1419479" y="1297432"/>
                  </a:cubicBezTo>
                  <a:cubicBezTo>
                    <a:pt x="1419098" y="1297432"/>
                    <a:pt x="1418844" y="1297559"/>
                    <a:pt x="1418590" y="1297813"/>
                  </a:cubicBezTo>
                  <a:lnTo>
                    <a:pt x="1371346" y="1333246"/>
                  </a:lnTo>
                  <a:lnTo>
                    <a:pt x="1370838" y="1333754"/>
                  </a:lnTo>
                  <a:lnTo>
                    <a:pt x="1332103" y="1410716"/>
                  </a:lnTo>
                  <a:lnTo>
                    <a:pt x="1278636" y="1449451"/>
                  </a:lnTo>
                  <a:lnTo>
                    <a:pt x="1232916" y="1455928"/>
                  </a:lnTo>
                  <a:lnTo>
                    <a:pt x="1231773" y="1456817"/>
                  </a:lnTo>
                  <a:lnTo>
                    <a:pt x="1202055" y="1517777"/>
                  </a:lnTo>
                  <a:lnTo>
                    <a:pt x="1170940" y="1611884"/>
                  </a:lnTo>
                  <a:lnTo>
                    <a:pt x="1091184" y="1650873"/>
                  </a:lnTo>
                  <a:lnTo>
                    <a:pt x="1048258" y="1675003"/>
                  </a:lnTo>
                  <a:lnTo>
                    <a:pt x="982980" y="1658747"/>
                  </a:lnTo>
                  <a:lnTo>
                    <a:pt x="682752" y="1643888"/>
                  </a:lnTo>
                  <a:lnTo>
                    <a:pt x="602996" y="1610487"/>
                  </a:lnTo>
                  <a:lnTo>
                    <a:pt x="545465" y="1582166"/>
                  </a:lnTo>
                  <a:lnTo>
                    <a:pt x="512064" y="1537208"/>
                  </a:lnTo>
                  <a:lnTo>
                    <a:pt x="516255" y="1442847"/>
                  </a:lnTo>
                  <a:lnTo>
                    <a:pt x="515747" y="1441577"/>
                  </a:lnTo>
                  <a:lnTo>
                    <a:pt x="464312" y="1393190"/>
                  </a:lnTo>
                  <a:lnTo>
                    <a:pt x="368173" y="1312037"/>
                  </a:lnTo>
                  <a:lnTo>
                    <a:pt x="366649" y="1311783"/>
                  </a:lnTo>
                  <a:lnTo>
                    <a:pt x="282829" y="1337310"/>
                  </a:lnTo>
                  <a:lnTo>
                    <a:pt x="156083" y="1374902"/>
                  </a:lnTo>
                  <a:lnTo>
                    <a:pt x="77470" y="1347343"/>
                  </a:lnTo>
                  <a:lnTo>
                    <a:pt x="4191" y="1303528"/>
                  </a:lnTo>
                  <a:lnTo>
                    <a:pt x="38862" y="1230757"/>
                  </a:lnTo>
                  <a:lnTo>
                    <a:pt x="118110" y="1156716"/>
                  </a:lnTo>
                  <a:lnTo>
                    <a:pt x="194945" y="1106932"/>
                  </a:lnTo>
                  <a:cubicBezTo>
                    <a:pt x="195580" y="1106551"/>
                    <a:pt x="195834" y="1105789"/>
                    <a:pt x="195580" y="1105027"/>
                  </a:cubicBezTo>
                  <a:lnTo>
                    <a:pt x="183388" y="1072642"/>
                  </a:lnTo>
                  <a:lnTo>
                    <a:pt x="182499" y="1071753"/>
                  </a:lnTo>
                  <a:lnTo>
                    <a:pt x="130175" y="1050163"/>
                  </a:lnTo>
                  <a:lnTo>
                    <a:pt x="90678" y="1010666"/>
                  </a:lnTo>
                  <a:lnTo>
                    <a:pt x="106299" y="949833"/>
                  </a:lnTo>
                  <a:lnTo>
                    <a:pt x="178308" y="920623"/>
                  </a:lnTo>
                  <a:lnTo>
                    <a:pt x="249174" y="936879"/>
                  </a:lnTo>
                  <a:lnTo>
                    <a:pt x="325882" y="986663"/>
                  </a:lnTo>
                  <a:lnTo>
                    <a:pt x="446532" y="1037082"/>
                  </a:lnTo>
                  <a:lnTo>
                    <a:pt x="561721" y="1042543"/>
                  </a:lnTo>
                  <a:lnTo>
                    <a:pt x="563118" y="1041908"/>
                  </a:lnTo>
                  <a:lnTo>
                    <a:pt x="616077" y="971423"/>
                  </a:lnTo>
                  <a:cubicBezTo>
                    <a:pt x="616585" y="970788"/>
                    <a:pt x="616458" y="969899"/>
                    <a:pt x="615950" y="969391"/>
                  </a:cubicBezTo>
                  <a:lnTo>
                    <a:pt x="537464" y="884428"/>
                  </a:lnTo>
                  <a:lnTo>
                    <a:pt x="442468" y="800862"/>
                  </a:lnTo>
                  <a:lnTo>
                    <a:pt x="325120" y="767715"/>
                  </a:lnTo>
                  <a:lnTo>
                    <a:pt x="297942" y="599186"/>
                  </a:lnTo>
                  <a:lnTo>
                    <a:pt x="325247" y="508889"/>
                  </a:lnTo>
                  <a:lnTo>
                    <a:pt x="374142" y="380746"/>
                  </a:lnTo>
                  <a:lnTo>
                    <a:pt x="488061" y="332232"/>
                  </a:lnTo>
                  <a:lnTo>
                    <a:pt x="585978" y="419227"/>
                  </a:lnTo>
                  <a:lnTo>
                    <a:pt x="668782" y="452247"/>
                  </a:lnTo>
                  <a:cubicBezTo>
                    <a:pt x="668909" y="452374"/>
                    <a:pt x="669163" y="452374"/>
                    <a:pt x="669417" y="452374"/>
                  </a:cubicBezTo>
                  <a:cubicBezTo>
                    <a:pt x="669798" y="452374"/>
                    <a:pt x="670179" y="452247"/>
                    <a:pt x="670433" y="451993"/>
                  </a:cubicBezTo>
                  <a:lnTo>
                    <a:pt x="716915" y="413893"/>
                  </a:lnTo>
                  <a:lnTo>
                    <a:pt x="751840" y="389763"/>
                  </a:lnTo>
                  <a:lnTo>
                    <a:pt x="855346" y="446786"/>
                  </a:lnTo>
                  <a:lnTo>
                    <a:pt x="1001015" y="474345"/>
                  </a:lnTo>
                  <a:cubicBezTo>
                    <a:pt x="1001142" y="474345"/>
                    <a:pt x="1001268" y="474345"/>
                    <a:pt x="1001268" y="474345"/>
                  </a:cubicBezTo>
                  <a:cubicBezTo>
                    <a:pt x="1001904" y="474345"/>
                    <a:pt x="1002411" y="473964"/>
                    <a:pt x="1002665" y="473456"/>
                  </a:cubicBezTo>
                  <a:lnTo>
                    <a:pt x="1038479" y="399542"/>
                  </a:lnTo>
                  <a:lnTo>
                    <a:pt x="1063118" y="292989"/>
                  </a:lnTo>
                  <a:lnTo>
                    <a:pt x="1215518" y="230251"/>
                  </a:lnTo>
                  <a:lnTo>
                    <a:pt x="1315721" y="250063"/>
                  </a:lnTo>
                  <a:lnTo>
                    <a:pt x="1316482" y="249682"/>
                  </a:lnTo>
                  <a:cubicBezTo>
                    <a:pt x="1316863" y="249428"/>
                    <a:pt x="1317118" y="249047"/>
                    <a:pt x="1317118" y="248539"/>
                  </a:cubicBezTo>
                  <a:lnTo>
                    <a:pt x="1341374" y="16256"/>
                  </a:lnTo>
                  <a:lnTo>
                    <a:pt x="1419225" y="3175"/>
                  </a:lnTo>
                  <a:lnTo>
                    <a:pt x="1419225" y="0"/>
                  </a:lnTo>
                  <a:lnTo>
                    <a:pt x="1419225" y="0"/>
                  </a:lnTo>
                  <a:cubicBezTo>
                    <a:pt x="1419225" y="0"/>
                    <a:pt x="1419225" y="0"/>
                    <a:pt x="1419225" y="0"/>
                  </a:cubicBezTo>
                  <a:close/>
                </a:path>
              </a:pathLst>
            </a:custGeom>
            <a:solidFill>
              <a:srgbClr val="000000"/>
            </a:solidFill>
          </p:spPr>
          <p:txBody>
            <a:bodyPr/>
            <a:lstStyle/>
            <a:p>
              <a:endParaRPr lang="en-GB"/>
            </a:p>
          </p:txBody>
        </p:sp>
        <p:sp>
          <p:nvSpPr>
            <p:cNvPr id="62" name="Freeform 62"/>
            <p:cNvSpPr/>
            <p:nvPr/>
          </p:nvSpPr>
          <p:spPr>
            <a:xfrm>
              <a:off x="63500" y="1616456"/>
              <a:ext cx="1526921" cy="1937004"/>
            </a:xfrm>
            <a:custGeom>
              <a:avLst/>
              <a:gdLst/>
              <a:ahLst/>
              <a:cxnLst/>
              <a:rect l="l" t="t" r="r" b="b"/>
              <a:pathLst>
                <a:path w="1526921" h="1937004">
                  <a:moveTo>
                    <a:pt x="190246" y="127"/>
                  </a:moveTo>
                  <a:lnTo>
                    <a:pt x="135001" y="14224"/>
                  </a:lnTo>
                  <a:cubicBezTo>
                    <a:pt x="134239" y="14351"/>
                    <a:pt x="133731" y="15113"/>
                    <a:pt x="133858" y="15748"/>
                  </a:cubicBezTo>
                  <a:lnTo>
                    <a:pt x="135001" y="65659"/>
                  </a:lnTo>
                  <a:lnTo>
                    <a:pt x="135509" y="66802"/>
                  </a:lnTo>
                  <a:lnTo>
                    <a:pt x="191770" y="120396"/>
                  </a:lnTo>
                  <a:lnTo>
                    <a:pt x="239141" y="177673"/>
                  </a:lnTo>
                  <a:lnTo>
                    <a:pt x="255397" y="215773"/>
                  </a:lnTo>
                  <a:lnTo>
                    <a:pt x="266573" y="258191"/>
                  </a:lnTo>
                  <a:lnTo>
                    <a:pt x="207518" y="317627"/>
                  </a:lnTo>
                  <a:lnTo>
                    <a:pt x="110744" y="312293"/>
                  </a:lnTo>
                  <a:lnTo>
                    <a:pt x="41656" y="331343"/>
                  </a:lnTo>
                  <a:cubicBezTo>
                    <a:pt x="41021" y="331597"/>
                    <a:pt x="40513" y="332105"/>
                    <a:pt x="40513" y="332866"/>
                  </a:cubicBezTo>
                  <a:lnTo>
                    <a:pt x="40513" y="390016"/>
                  </a:lnTo>
                  <a:lnTo>
                    <a:pt x="41148" y="391287"/>
                  </a:lnTo>
                  <a:lnTo>
                    <a:pt x="105664" y="441197"/>
                  </a:lnTo>
                  <a:lnTo>
                    <a:pt x="90170" y="479171"/>
                  </a:lnTo>
                  <a:lnTo>
                    <a:pt x="0" y="615061"/>
                  </a:lnTo>
                  <a:lnTo>
                    <a:pt x="127" y="616077"/>
                  </a:lnTo>
                  <a:cubicBezTo>
                    <a:pt x="254" y="616585"/>
                    <a:pt x="635" y="616966"/>
                    <a:pt x="1143" y="617093"/>
                  </a:cubicBezTo>
                  <a:lnTo>
                    <a:pt x="184404" y="671195"/>
                  </a:lnTo>
                  <a:lnTo>
                    <a:pt x="314579" y="660654"/>
                  </a:lnTo>
                  <a:lnTo>
                    <a:pt x="408559" y="754634"/>
                  </a:lnTo>
                  <a:lnTo>
                    <a:pt x="366776" y="858266"/>
                  </a:lnTo>
                  <a:lnTo>
                    <a:pt x="253873" y="827786"/>
                  </a:lnTo>
                  <a:lnTo>
                    <a:pt x="153670" y="800354"/>
                  </a:lnTo>
                  <a:lnTo>
                    <a:pt x="152781" y="800354"/>
                  </a:lnTo>
                  <a:lnTo>
                    <a:pt x="95631" y="818642"/>
                  </a:lnTo>
                  <a:lnTo>
                    <a:pt x="94996" y="819023"/>
                  </a:lnTo>
                  <a:lnTo>
                    <a:pt x="50546" y="860044"/>
                  </a:lnTo>
                  <a:cubicBezTo>
                    <a:pt x="49911" y="860679"/>
                    <a:pt x="49911" y="861568"/>
                    <a:pt x="50419" y="862203"/>
                  </a:cubicBezTo>
                  <a:lnTo>
                    <a:pt x="103378" y="925830"/>
                  </a:lnTo>
                  <a:lnTo>
                    <a:pt x="104648" y="926338"/>
                  </a:lnTo>
                  <a:lnTo>
                    <a:pt x="204851" y="922909"/>
                  </a:lnTo>
                  <a:lnTo>
                    <a:pt x="270764" y="954532"/>
                  </a:lnTo>
                  <a:lnTo>
                    <a:pt x="314198" y="1018921"/>
                  </a:lnTo>
                  <a:lnTo>
                    <a:pt x="290322" y="1072642"/>
                  </a:lnTo>
                  <a:lnTo>
                    <a:pt x="210439" y="1129411"/>
                  </a:lnTo>
                  <a:lnTo>
                    <a:pt x="169418" y="1148461"/>
                  </a:lnTo>
                  <a:lnTo>
                    <a:pt x="168656" y="1149223"/>
                  </a:lnTo>
                  <a:lnTo>
                    <a:pt x="150749" y="1187323"/>
                  </a:lnTo>
                  <a:lnTo>
                    <a:pt x="150749" y="1188720"/>
                  </a:lnTo>
                  <a:lnTo>
                    <a:pt x="198374" y="1275969"/>
                  </a:lnTo>
                  <a:lnTo>
                    <a:pt x="288798" y="1342644"/>
                  </a:lnTo>
                  <a:lnTo>
                    <a:pt x="419989" y="1386967"/>
                  </a:lnTo>
                  <a:lnTo>
                    <a:pt x="465709" y="1433449"/>
                  </a:lnTo>
                  <a:lnTo>
                    <a:pt x="422275" y="1498473"/>
                  </a:lnTo>
                  <a:lnTo>
                    <a:pt x="344551" y="1509014"/>
                  </a:lnTo>
                  <a:lnTo>
                    <a:pt x="254762" y="1510919"/>
                  </a:lnTo>
                  <a:lnTo>
                    <a:pt x="178181" y="1531112"/>
                  </a:lnTo>
                  <a:lnTo>
                    <a:pt x="111125" y="1573657"/>
                  </a:lnTo>
                  <a:lnTo>
                    <a:pt x="110490" y="1574292"/>
                  </a:lnTo>
                  <a:lnTo>
                    <a:pt x="50292" y="1704594"/>
                  </a:lnTo>
                  <a:lnTo>
                    <a:pt x="50165" y="1705229"/>
                  </a:lnTo>
                  <a:lnTo>
                    <a:pt x="47117" y="1764792"/>
                  </a:lnTo>
                  <a:lnTo>
                    <a:pt x="47625" y="1765554"/>
                  </a:lnTo>
                  <a:cubicBezTo>
                    <a:pt x="47879" y="1765808"/>
                    <a:pt x="48260" y="1766062"/>
                    <a:pt x="48768" y="1766062"/>
                  </a:cubicBezTo>
                  <a:cubicBezTo>
                    <a:pt x="48768" y="1766062"/>
                    <a:pt x="48895" y="1766062"/>
                    <a:pt x="48895" y="1766062"/>
                  </a:cubicBezTo>
                  <a:lnTo>
                    <a:pt x="159512" y="1757680"/>
                  </a:lnTo>
                  <a:lnTo>
                    <a:pt x="219202" y="1771142"/>
                  </a:lnTo>
                  <a:lnTo>
                    <a:pt x="245110" y="1814068"/>
                  </a:lnTo>
                  <a:lnTo>
                    <a:pt x="152400" y="1865122"/>
                  </a:lnTo>
                  <a:lnTo>
                    <a:pt x="93472" y="1908302"/>
                  </a:lnTo>
                  <a:lnTo>
                    <a:pt x="93345" y="1909445"/>
                  </a:lnTo>
                  <a:cubicBezTo>
                    <a:pt x="93472" y="1910080"/>
                    <a:pt x="93853" y="1910461"/>
                    <a:pt x="94361" y="1910715"/>
                  </a:cubicBezTo>
                  <a:lnTo>
                    <a:pt x="170561" y="1937004"/>
                  </a:lnTo>
                  <a:lnTo>
                    <a:pt x="171577" y="1937004"/>
                  </a:lnTo>
                  <a:lnTo>
                    <a:pt x="278638" y="1904238"/>
                  </a:lnTo>
                  <a:lnTo>
                    <a:pt x="331597" y="1868170"/>
                  </a:lnTo>
                  <a:lnTo>
                    <a:pt x="475361" y="1868170"/>
                  </a:lnTo>
                  <a:lnTo>
                    <a:pt x="546354" y="1896618"/>
                  </a:lnTo>
                  <a:cubicBezTo>
                    <a:pt x="546608" y="1896745"/>
                    <a:pt x="546735" y="1896745"/>
                    <a:pt x="546989" y="1896745"/>
                  </a:cubicBezTo>
                  <a:cubicBezTo>
                    <a:pt x="547497" y="1896745"/>
                    <a:pt x="547878" y="1896491"/>
                    <a:pt x="548259" y="1896110"/>
                  </a:cubicBezTo>
                  <a:lnTo>
                    <a:pt x="602996" y="1828800"/>
                  </a:lnTo>
                  <a:lnTo>
                    <a:pt x="704215" y="1757172"/>
                  </a:lnTo>
                  <a:lnTo>
                    <a:pt x="841756" y="1730629"/>
                  </a:lnTo>
                  <a:lnTo>
                    <a:pt x="944880" y="1667383"/>
                  </a:lnTo>
                  <a:lnTo>
                    <a:pt x="1129284" y="1638935"/>
                  </a:lnTo>
                  <a:lnTo>
                    <a:pt x="1240790" y="1680972"/>
                  </a:lnTo>
                  <a:lnTo>
                    <a:pt x="1293622" y="1712468"/>
                  </a:lnTo>
                  <a:lnTo>
                    <a:pt x="1295019" y="1712595"/>
                  </a:lnTo>
                  <a:lnTo>
                    <a:pt x="1380744" y="1679830"/>
                  </a:lnTo>
                  <a:lnTo>
                    <a:pt x="1381506" y="1679195"/>
                  </a:lnTo>
                  <a:lnTo>
                    <a:pt x="1438656" y="1582929"/>
                  </a:lnTo>
                  <a:lnTo>
                    <a:pt x="1486027" y="1524255"/>
                  </a:lnTo>
                  <a:lnTo>
                    <a:pt x="1526921" y="1504951"/>
                  </a:lnTo>
                  <a:lnTo>
                    <a:pt x="1526921" y="1501649"/>
                  </a:lnTo>
                  <a:lnTo>
                    <a:pt x="1526921" y="1501649"/>
                  </a:lnTo>
                  <a:cubicBezTo>
                    <a:pt x="1526921" y="1501649"/>
                    <a:pt x="1526921" y="1501649"/>
                    <a:pt x="1526921" y="1501649"/>
                  </a:cubicBezTo>
                  <a:cubicBezTo>
                    <a:pt x="1526667" y="1501649"/>
                    <a:pt x="1526413" y="1501649"/>
                    <a:pt x="1526286" y="1501776"/>
                  </a:cubicBezTo>
                  <a:lnTo>
                    <a:pt x="1484376" y="1521588"/>
                  </a:lnTo>
                  <a:lnTo>
                    <a:pt x="1483868" y="1521969"/>
                  </a:lnTo>
                  <a:lnTo>
                    <a:pt x="1436243" y="1581024"/>
                  </a:lnTo>
                  <a:lnTo>
                    <a:pt x="1379220" y="1677163"/>
                  </a:lnTo>
                  <a:lnTo>
                    <a:pt x="1294765" y="1709421"/>
                  </a:lnTo>
                  <a:lnTo>
                    <a:pt x="1242441" y="1678179"/>
                  </a:lnTo>
                  <a:lnTo>
                    <a:pt x="1130173" y="1635761"/>
                  </a:lnTo>
                  <a:lnTo>
                    <a:pt x="944245" y="1664209"/>
                  </a:lnTo>
                  <a:lnTo>
                    <a:pt x="840994" y="1727582"/>
                  </a:lnTo>
                  <a:lnTo>
                    <a:pt x="703326" y="1754252"/>
                  </a:lnTo>
                  <a:lnTo>
                    <a:pt x="600964" y="1826515"/>
                  </a:lnTo>
                  <a:lnTo>
                    <a:pt x="546481" y="1893317"/>
                  </a:lnTo>
                  <a:lnTo>
                    <a:pt x="476377" y="1865123"/>
                  </a:lnTo>
                  <a:lnTo>
                    <a:pt x="330962" y="1864996"/>
                  </a:lnTo>
                  <a:lnTo>
                    <a:pt x="330073" y="1865250"/>
                  </a:lnTo>
                  <a:lnTo>
                    <a:pt x="277368" y="1901318"/>
                  </a:lnTo>
                  <a:lnTo>
                    <a:pt x="171069" y="1933830"/>
                  </a:lnTo>
                  <a:lnTo>
                    <a:pt x="98171" y="1908683"/>
                  </a:lnTo>
                  <a:lnTo>
                    <a:pt x="153924" y="1867917"/>
                  </a:lnTo>
                  <a:lnTo>
                    <a:pt x="248285" y="1815974"/>
                  </a:lnTo>
                  <a:lnTo>
                    <a:pt x="248666" y="1815212"/>
                  </a:lnTo>
                  <a:cubicBezTo>
                    <a:pt x="248793" y="1814831"/>
                    <a:pt x="248666" y="1814323"/>
                    <a:pt x="248539" y="1813942"/>
                  </a:cubicBezTo>
                  <a:lnTo>
                    <a:pt x="221488" y="1768983"/>
                  </a:lnTo>
                  <a:lnTo>
                    <a:pt x="220472" y="1768222"/>
                  </a:lnTo>
                  <a:lnTo>
                    <a:pt x="159893" y="1754506"/>
                  </a:lnTo>
                  <a:lnTo>
                    <a:pt x="50292" y="1762761"/>
                  </a:lnTo>
                  <a:lnTo>
                    <a:pt x="53213" y="1705864"/>
                  </a:lnTo>
                  <a:lnTo>
                    <a:pt x="113030" y="1576325"/>
                  </a:lnTo>
                  <a:lnTo>
                    <a:pt x="179070" y="1534414"/>
                  </a:lnTo>
                  <a:lnTo>
                    <a:pt x="254889" y="1514348"/>
                  </a:lnTo>
                  <a:lnTo>
                    <a:pt x="344551" y="1512444"/>
                  </a:lnTo>
                  <a:lnTo>
                    <a:pt x="423164" y="1501776"/>
                  </a:lnTo>
                  <a:lnTo>
                    <a:pt x="424307" y="1501141"/>
                  </a:lnTo>
                  <a:lnTo>
                    <a:pt x="468884" y="1434466"/>
                  </a:lnTo>
                  <a:cubicBezTo>
                    <a:pt x="469265" y="1433830"/>
                    <a:pt x="469265" y="1433069"/>
                    <a:pt x="468757" y="1432433"/>
                  </a:cubicBezTo>
                  <a:lnTo>
                    <a:pt x="421894" y="1384808"/>
                  </a:lnTo>
                  <a:lnTo>
                    <a:pt x="290449" y="1340358"/>
                  </a:lnTo>
                  <a:lnTo>
                    <a:pt x="201041" y="1274826"/>
                  </a:lnTo>
                  <a:lnTo>
                    <a:pt x="153924" y="1188594"/>
                  </a:lnTo>
                  <a:lnTo>
                    <a:pt x="171196" y="1151764"/>
                  </a:lnTo>
                  <a:lnTo>
                    <a:pt x="211836" y="1132968"/>
                  </a:lnTo>
                  <a:lnTo>
                    <a:pt x="292481" y="1075691"/>
                  </a:lnTo>
                  <a:lnTo>
                    <a:pt x="292989" y="1075056"/>
                  </a:lnTo>
                  <a:lnTo>
                    <a:pt x="317500" y="1019683"/>
                  </a:lnTo>
                  <a:lnTo>
                    <a:pt x="317373" y="1018159"/>
                  </a:lnTo>
                  <a:lnTo>
                    <a:pt x="273177" y="952627"/>
                  </a:lnTo>
                  <a:lnTo>
                    <a:pt x="272542" y="952119"/>
                  </a:lnTo>
                  <a:lnTo>
                    <a:pt x="205867" y="920115"/>
                  </a:lnTo>
                  <a:lnTo>
                    <a:pt x="205105" y="919988"/>
                  </a:lnTo>
                  <a:lnTo>
                    <a:pt x="105283" y="923417"/>
                  </a:lnTo>
                  <a:lnTo>
                    <a:pt x="53848" y="861568"/>
                  </a:lnTo>
                  <a:lnTo>
                    <a:pt x="97028" y="821690"/>
                  </a:lnTo>
                  <a:lnTo>
                    <a:pt x="153416" y="803656"/>
                  </a:lnTo>
                  <a:lnTo>
                    <a:pt x="367411" y="861822"/>
                  </a:lnTo>
                  <a:cubicBezTo>
                    <a:pt x="367538" y="861822"/>
                    <a:pt x="367665" y="861822"/>
                    <a:pt x="367792" y="861822"/>
                  </a:cubicBezTo>
                  <a:cubicBezTo>
                    <a:pt x="368427" y="861822"/>
                    <a:pt x="369062" y="861441"/>
                    <a:pt x="369316" y="860806"/>
                  </a:cubicBezTo>
                  <a:lnTo>
                    <a:pt x="411988" y="754888"/>
                  </a:lnTo>
                  <a:cubicBezTo>
                    <a:pt x="412242" y="754253"/>
                    <a:pt x="412115" y="753618"/>
                    <a:pt x="411607" y="753110"/>
                  </a:cubicBezTo>
                  <a:lnTo>
                    <a:pt x="316357" y="657860"/>
                  </a:lnTo>
                  <a:lnTo>
                    <a:pt x="315087" y="657352"/>
                  </a:lnTo>
                  <a:lnTo>
                    <a:pt x="185039" y="668020"/>
                  </a:lnTo>
                  <a:lnTo>
                    <a:pt x="4064" y="614553"/>
                  </a:lnTo>
                  <a:lnTo>
                    <a:pt x="92837" y="481076"/>
                  </a:lnTo>
                  <a:lnTo>
                    <a:pt x="108966" y="441579"/>
                  </a:lnTo>
                  <a:cubicBezTo>
                    <a:pt x="109220" y="440944"/>
                    <a:pt x="109093" y="440182"/>
                    <a:pt x="108458" y="439675"/>
                  </a:cubicBezTo>
                  <a:lnTo>
                    <a:pt x="43561" y="389510"/>
                  </a:lnTo>
                  <a:lnTo>
                    <a:pt x="43561" y="334392"/>
                  </a:lnTo>
                  <a:lnTo>
                    <a:pt x="110744" y="315723"/>
                  </a:lnTo>
                  <a:lnTo>
                    <a:pt x="208026" y="321057"/>
                  </a:lnTo>
                  <a:lnTo>
                    <a:pt x="209296" y="320549"/>
                  </a:lnTo>
                  <a:lnTo>
                    <a:pt x="269494" y="259970"/>
                  </a:lnTo>
                  <a:lnTo>
                    <a:pt x="269875" y="258446"/>
                  </a:lnTo>
                  <a:lnTo>
                    <a:pt x="258445" y="215012"/>
                  </a:lnTo>
                  <a:lnTo>
                    <a:pt x="241935" y="176277"/>
                  </a:lnTo>
                  <a:lnTo>
                    <a:pt x="194056" y="118365"/>
                  </a:lnTo>
                  <a:lnTo>
                    <a:pt x="138049" y="65025"/>
                  </a:lnTo>
                  <a:lnTo>
                    <a:pt x="136906" y="17019"/>
                  </a:lnTo>
                  <a:lnTo>
                    <a:pt x="190246" y="3430"/>
                  </a:lnTo>
                  <a:lnTo>
                    <a:pt x="283718" y="63247"/>
                  </a:lnTo>
                  <a:lnTo>
                    <a:pt x="381254" y="86234"/>
                  </a:lnTo>
                  <a:lnTo>
                    <a:pt x="422148" y="100585"/>
                  </a:lnTo>
                  <a:lnTo>
                    <a:pt x="504698" y="148845"/>
                  </a:lnTo>
                  <a:lnTo>
                    <a:pt x="505587" y="149099"/>
                  </a:lnTo>
                  <a:lnTo>
                    <a:pt x="577977" y="147956"/>
                  </a:lnTo>
                  <a:lnTo>
                    <a:pt x="578739" y="147829"/>
                  </a:lnTo>
                  <a:lnTo>
                    <a:pt x="621411" y="125731"/>
                  </a:lnTo>
                  <a:lnTo>
                    <a:pt x="673354" y="92076"/>
                  </a:lnTo>
                  <a:lnTo>
                    <a:pt x="674116" y="90933"/>
                  </a:lnTo>
                  <a:lnTo>
                    <a:pt x="677672" y="50039"/>
                  </a:lnTo>
                  <a:lnTo>
                    <a:pt x="787400" y="97663"/>
                  </a:lnTo>
                  <a:lnTo>
                    <a:pt x="881634" y="102743"/>
                  </a:lnTo>
                  <a:lnTo>
                    <a:pt x="991743" y="108077"/>
                  </a:lnTo>
                  <a:lnTo>
                    <a:pt x="1087628" y="113411"/>
                  </a:lnTo>
                  <a:lnTo>
                    <a:pt x="1124077" y="123190"/>
                  </a:lnTo>
                  <a:lnTo>
                    <a:pt x="1140079" y="136779"/>
                  </a:lnTo>
                  <a:lnTo>
                    <a:pt x="1121410" y="192532"/>
                  </a:lnTo>
                  <a:lnTo>
                    <a:pt x="1121664" y="193929"/>
                  </a:lnTo>
                  <a:lnTo>
                    <a:pt x="1201674" y="300609"/>
                  </a:lnTo>
                  <a:lnTo>
                    <a:pt x="1202309" y="301117"/>
                  </a:lnTo>
                  <a:lnTo>
                    <a:pt x="1262888" y="325501"/>
                  </a:lnTo>
                  <a:lnTo>
                    <a:pt x="1391158" y="344551"/>
                  </a:lnTo>
                  <a:lnTo>
                    <a:pt x="1459738" y="404876"/>
                  </a:lnTo>
                  <a:lnTo>
                    <a:pt x="1525143" y="439039"/>
                  </a:lnTo>
                  <a:lnTo>
                    <a:pt x="1525905" y="439420"/>
                  </a:lnTo>
                  <a:lnTo>
                    <a:pt x="1526667" y="439801"/>
                  </a:lnTo>
                  <a:lnTo>
                    <a:pt x="1526667" y="436245"/>
                  </a:lnTo>
                  <a:lnTo>
                    <a:pt x="1526667" y="436245"/>
                  </a:lnTo>
                  <a:lnTo>
                    <a:pt x="1461643" y="402463"/>
                  </a:lnTo>
                  <a:lnTo>
                    <a:pt x="1392809" y="342011"/>
                  </a:lnTo>
                  <a:lnTo>
                    <a:pt x="1392047" y="341630"/>
                  </a:lnTo>
                  <a:lnTo>
                    <a:pt x="1263777" y="322580"/>
                  </a:lnTo>
                  <a:lnTo>
                    <a:pt x="1203833" y="298450"/>
                  </a:lnTo>
                  <a:lnTo>
                    <a:pt x="1124585" y="192786"/>
                  </a:lnTo>
                  <a:lnTo>
                    <a:pt x="1143635" y="136144"/>
                  </a:lnTo>
                  <a:lnTo>
                    <a:pt x="1143000" y="135001"/>
                  </a:lnTo>
                  <a:lnTo>
                    <a:pt x="1125855" y="120523"/>
                  </a:lnTo>
                  <a:lnTo>
                    <a:pt x="1125220" y="120142"/>
                  </a:lnTo>
                  <a:lnTo>
                    <a:pt x="1088263" y="110236"/>
                  </a:lnTo>
                  <a:lnTo>
                    <a:pt x="991870" y="104902"/>
                  </a:lnTo>
                  <a:lnTo>
                    <a:pt x="881761" y="99568"/>
                  </a:lnTo>
                  <a:lnTo>
                    <a:pt x="788289" y="94615"/>
                  </a:lnTo>
                  <a:lnTo>
                    <a:pt x="701294" y="57023"/>
                  </a:lnTo>
                  <a:lnTo>
                    <a:pt x="676402" y="46101"/>
                  </a:lnTo>
                  <a:lnTo>
                    <a:pt x="675386" y="46355"/>
                  </a:lnTo>
                  <a:cubicBezTo>
                    <a:pt x="675005" y="46609"/>
                    <a:pt x="674624" y="47117"/>
                    <a:pt x="674624" y="47625"/>
                  </a:cubicBezTo>
                  <a:lnTo>
                    <a:pt x="670941" y="89916"/>
                  </a:lnTo>
                  <a:lnTo>
                    <a:pt x="619887" y="122936"/>
                  </a:lnTo>
                  <a:lnTo>
                    <a:pt x="577596" y="144780"/>
                  </a:lnTo>
                  <a:lnTo>
                    <a:pt x="505968" y="145923"/>
                  </a:lnTo>
                  <a:lnTo>
                    <a:pt x="423672" y="97790"/>
                  </a:lnTo>
                  <a:lnTo>
                    <a:pt x="382270" y="83185"/>
                  </a:lnTo>
                  <a:lnTo>
                    <a:pt x="285242" y="60325"/>
                  </a:lnTo>
                  <a:lnTo>
                    <a:pt x="191389" y="254"/>
                  </a:lnTo>
                  <a:lnTo>
                    <a:pt x="190119" y="0"/>
                  </a:lnTo>
                  <a:close/>
                </a:path>
              </a:pathLst>
            </a:custGeom>
            <a:solidFill>
              <a:srgbClr val="000000"/>
            </a:solidFill>
          </p:spPr>
          <p:txBody>
            <a:bodyPr/>
            <a:lstStyle/>
            <a:p>
              <a:endParaRPr lang="en-GB"/>
            </a:p>
          </p:txBody>
        </p:sp>
        <p:sp>
          <p:nvSpPr>
            <p:cNvPr id="63" name="Freeform 63"/>
            <p:cNvSpPr/>
            <p:nvPr/>
          </p:nvSpPr>
          <p:spPr>
            <a:xfrm>
              <a:off x="1427099" y="3612896"/>
              <a:ext cx="163322" cy="87249"/>
            </a:xfrm>
            <a:custGeom>
              <a:avLst/>
              <a:gdLst/>
              <a:ahLst/>
              <a:cxnLst/>
              <a:rect l="l" t="t" r="r" b="b"/>
              <a:pathLst>
                <a:path w="163322" h="87249">
                  <a:moveTo>
                    <a:pt x="1143" y="0"/>
                  </a:moveTo>
                  <a:lnTo>
                    <a:pt x="254" y="1143"/>
                  </a:lnTo>
                  <a:cubicBezTo>
                    <a:pt x="0" y="1905"/>
                    <a:pt x="254" y="2667"/>
                    <a:pt x="889" y="3048"/>
                  </a:cubicBezTo>
                  <a:lnTo>
                    <a:pt x="70231" y="45339"/>
                  </a:lnTo>
                  <a:lnTo>
                    <a:pt x="163322" y="87249"/>
                  </a:lnTo>
                  <a:lnTo>
                    <a:pt x="163322" y="83820"/>
                  </a:lnTo>
                  <a:lnTo>
                    <a:pt x="71882" y="42672"/>
                  </a:lnTo>
                  <a:lnTo>
                    <a:pt x="8763" y="4191"/>
                  </a:lnTo>
                  <a:lnTo>
                    <a:pt x="64135" y="10287"/>
                  </a:lnTo>
                  <a:lnTo>
                    <a:pt x="154305" y="23114"/>
                  </a:lnTo>
                  <a:lnTo>
                    <a:pt x="162306" y="30099"/>
                  </a:lnTo>
                  <a:lnTo>
                    <a:pt x="162941" y="30734"/>
                  </a:lnTo>
                  <a:lnTo>
                    <a:pt x="163322" y="30480"/>
                  </a:lnTo>
                  <a:lnTo>
                    <a:pt x="163322" y="26797"/>
                  </a:lnTo>
                  <a:lnTo>
                    <a:pt x="155956" y="20447"/>
                  </a:lnTo>
                  <a:lnTo>
                    <a:pt x="155194" y="20066"/>
                  </a:lnTo>
                  <a:lnTo>
                    <a:pt x="64516" y="7112"/>
                  </a:lnTo>
                  <a:lnTo>
                    <a:pt x="1270" y="127"/>
                  </a:lnTo>
                  <a:close/>
                </a:path>
              </a:pathLst>
            </a:custGeom>
            <a:solidFill>
              <a:srgbClr val="000000"/>
            </a:solidFill>
          </p:spPr>
          <p:txBody>
            <a:bodyPr/>
            <a:lstStyle/>
            <a:p>
              <a:endParaRPr lang="en-GB"/>
            </a:p>
          </p:txBody>
        </p:sp>
        <p:sp>
          <p:nvSpPr>
            <p:cNvPr id="64" name="Freeform 64"/>
            <p:cNvSpPr/>
            <p:nvPr/>
          </p:nvSpPr>
          <p:spPr>
            <a:xfrm>
              <a:off x="1543939" y="1419860"/>
              <a:ext cx="46355" cy="48133"/>
            </a:xfrm>
            <a:custGeom>
              <a:avLst/>
              <a:gdLst/>
              <a:ahLst/>
              <a:cxnLst/>
              <a:rect l="l" t="t" r="r" b="b"/>
              <a:pathLst>
                <a:path w="46355" h="48133">
                  <a:moveTo>
                    <a:pt x="2286" y="0"/>
                  </a:moveTo>
                  <a:lnTo>
                    <a:pt x="635" y="635"/>
                  </a:lnTo>
                  <a:cubicBezTo>
                    <a:pt x="0" y="1270"/>
                    <a:pt x="0" y="2286"/>
                    <a:pt x="635" y="2921"/>
                  </a:cubicBezTo>
                  <a:lnTo>
                    <a:pt x="45847" y="48133"/>
                  </a:lnTo>
                  <a:lnTo>
                    <a:pt x="46355" y="47879"/>
                  </a:lnTo>
                  <a:lnTo>
                    <a:pt x="46355" y="44069"/>
                  </a:lnTo>
                  <a:lnTo>
                    <a:pt x="2921" y="635"/>
                  </a:lnTo>
                  <a:lnTo>
                    <a:pt x="2286" y="0"/>
                  </a:lnTo>
                  <a:close/>
                </a:path>
              </a:pathLst>
            </a:custGeom>
            <a:solidFill>
              <a:srgbClr val="000000"/>
            </a:solidFill>
          </p:spPr>
          <p:txBody>
            <a:bodyPr/>
            <a:lstStyle/>
            <a:p>
              <a:endParaRPr lang="en-GB"/>
            </a:p>
          </p:txBody>
        </p:sp>
        <p:sp>
          <p:nvSpPr>
            <p:cNvPr id="65" name="Freeform 65"/>
            <p:cNvSpPr/>
            <p:nvPr/>
          </p:nvSpPr>
          <p:spPr>
            <a:xfrm>
              <a:off x="1473708" y="3256788"/>
              <a:ext cx="11557" cy="130048"/>
            </a:xfrm>
            <a:custGeom>
              <a:avLst/>
              <a:gdLst/>
              <a:ahLst/>
              <a:cxnLst/>
              <a:rect l="l" t="t" r="r" b="b"/>
              <a:pathLst>
                <a:path w="11557" h="130048">
                  <a:moveTo>
                    <a:pt x="11557" y="1651"/>
                  </a:moveTo>
                  <a:lnTo>
                    <a:pt x="3175" y="128524"/>
                  </a:lnTo>
                  <a:cubicBezTo>
                    <a:pt x="3175" y="129413"/>
                    <a:pt x="2413" y="130048"/>
                    <a:pt x="1524" y="130048"/>
                  </a:cubicBezTo>
                  <a:lnTo>
                    <a:pt x="0" y="129286"/>
                  </a:lnTo>
                  <a:lnTo>
                    <a:pt x="8382" y="1524"/>
                  </a:lnTo>
                  <a:cubicBezTo>
                    <a:pt x="8382" y="635"/>
                    <a:pt x="9144" y="0"/>
                    <a:pt x="10033" y="0"/>
                  </a:cubicBezTo>
                  <a:lnTo>
                    <a:pt x="11557" y="762"/>
                  </a:lnTo>
                  <a:close/>
                </a:path>
              </a:pathLst>
            </a:custGeom>
            <a:solidFill>
              <a:srgbClr val="000000"/>
            </a:solidFill>
          </p:spPr>
          <p:txBody>
            <a:bodyPr/>
            <a:lstStyle/>
            <a:p>
              <a:endParaRPr lang="en-GB"/>
            </a:p>
          </p:txBody>
        </p:sp>
        <p:sp>
          <p:nvSpPr>
            <p:cNvPr id="66" name="Freeform 66"/>
            <p:cNvSpPr/>
            <p:nvPr/>
          </p:nvSpPr>
          <p:spPr>
            <a:xfrm>
              <a:off x="1482090" y="3231388"/>
              <a:ext cx="58166" cy="28829"/>
            </a:xfrm>
            <a:custGeom>
              <a:avLst/>
              <a:gdLst/>
              <a:ahLst/>
              <a:cxnLst/>
              <a:rect l="l" t="t" r="r" b="b"/>
              <a:pathLst>
                <a:path w="58166" h="28829">
                  <a:moveTo>
                    <a:pt x="57404" y="3302"/>
                  </a:moveTo>
                  <a:lnTo>
                    <a:pt x="2159" y="28448"/>
                  </a:lnTo>
                  <a:cubicBezTo>
                    <a:pt x="1397" y="28829"/>
                    <a:pt x="381" y="28448"/>
                    <a:pt x="0" y="27686"/>
                  </a:cubicBezTo>
                  <a:lnTo>
                    <a:pt x="0" y="25908"/>
                  </a:lnTo>
                  <a:lnTo>
                    <a:pt x="56007" y="381"/>
                  </a:lnTo>
                  <a:cubicBezTo>
                    <a:pt x="56769" y="0"/>
                    <a:pt x="57785" y="381"/>
                    <a:pt x="58166" y="1143"/>
                  </a:cubicBezTo>
                  <a:lnTo>
                    <a:pt x="58166" y="2921"/>
                  </a:lnTo>
                  <a:close/>
                </a:path>
              </a:pathLst>
            </a:custGeom>
            <a:solidFill>
              <a:srgbClr val="000000"/>
            </a:solidFill>
          </p:spPr>
          <p:txBody>
            <a:bodyPr/>
            <a:lstStyle/>
            <a:p>
              <a:endParaRPr lang="en-GB"/>
            </a:p>
          </p:txBody>
        </p:sp>
        <p:sp>
          <p:nvSpPr>
            <p:cNvPr id="67" name="Freeform 67"/>
            <p:cNvSpPr/>
            <p:nvPr/>
          </p:nvSpPr>
          <p:spPr>
            <a:xfrm>
              <a:off x="1537208" y="3231642"/>
              <a:ext cx="24257" cy="112903"/>
            </a:xfrm>
            <a:custGeom>
              <a:avLst/>
              <a:gdLst/>
              <a:ahLst/>
              <a:cxnLst/>
              <a:rect l="l" t="t" r="r" b="b"/>
              <a:pathLst>
                <a:path w="24257" h="112903">
                  <a:moveTo>
                    <a:pt x="21082" y="111633"/>
                  </a:moveTo>
                  <a:lnTo>
                    <a:pt x="127" y="1905"/>
                  </a:lnTo>
                  <a:cubicBezTo>
                    <a:pt x="0" y="1016"/>
                    <a:pt x="508" y="254"/>
                    <a:pt x="1397" y="0"/>
                  </a:cubicBezTo>
                  <a:lnTo>
                    <a:pt x="3048" y="381"/>
                  </a:lnTo>
                  <a:lnTo>
                    <a:pt x="24130" y="110998"/>
                  </a:lnTo>
                  <a:cubicBezTo>
                    <a:pt x="24257" y="111887"/>
                    <a:pt x="23749" y="112649"/>
                    <a:pt x="22860" y="112903"/>
                  </a:cubicBezTo>
                  <a:lnTo>
                    <a:pt x="21209" y="112522"/>
                  </a:lnTo>
                  <a:close/>
                </a:path>
              </a:pathLst>
            </a:custGeom>
            <a:solidFill>
              <a:srgbClr val="000000"/>
            </a:solidFill>
          </p:spPr>
          <p:txBody>
            <a:bodyPr/>
            <a:lstStyle/>
            <a:p>
              <a:endParaRPr lang="en-GB"/>
            </a:p>
          </p:txBody>
        </p:sp>
        <p:sp>
          <p:nvSpPr>
            <p:cNvPr id="68" name="Freeform 68"/>
            <p:cNvSpPr/>
            <p:nvPr/>
          </p:nvSpPr>
          <p:spPr>
            <a:xfrm>
              <a:off x="1473835" y="3341116"/>
              <a:ext cx="87630" cy="45974"/>
            </a:xfrm>
            <a:custGeom>
              <a:avLst/>
              <a:gdLst/>
              <a:ahLst/>
              <a:cxnLst/>
              <a:rect l="l" t="t" r="r" b="b"/>
              <a:pathLst>
                <a:path w="87630" h="45974">
                  <a:moveTo>
                    <a:pt x="762" y="42672"/>
                  </a:moveTo>
                  <a:lnTo>
                    <a:pt x="85344" y="381"/>
                  </a:lnTo>
                  <a:cubicBezTo>
                    <a:pt x="86106" y="0"/>
                    <a:pt x="87122" y="254"/>
                    <a:pt x="87503" y="1143"/>
                  </a:cubicBezTo>
                  <a:lnTo>
                    <a:pt x="87630" y="2921"/>
                  </a:lnTo>
                  <a:lnTo>
                    <a:pt x="2286" y="45593"/>
                  </a:lnTo>
                  <a:cubicBezTo>
                    <a:pt x="1524" y="45974"/>
                    <a:pt x="508" y="45720"/>
                    <a:pt x="127" y="44831"/>
                  </a:cubicBezTo>
                  <a:lnTo>
                    <a:pt x="0" y="43053"/>
                  </a:lnTo>
                  <a:close/>
                </a:path>
              </a:pathLst>
            </a:custGeom>
            <a:solidFill>
              <a:srgbClr val="000000"/>
            </a:solidFill>
          </p:spPr>
          <p:txBody>
            <a:bodyPr/>
            <a:lstStyle/>
            <a:p>
              <a:endParaRPr lang="en-GB"/>
            </a:p>
          </p:txBody>
        </p:sp>
        <p:sp>
          <p:nvSpPr>
            <p:cNvPr id="69" name="Freeform 69"/>
            <p:cNvSpPr/>
            <p:nvPr/>
          </p:nvSpPr>
          <p:spPr>
            <a:xfrm>
              <a:off x="1386332" y="3318891"/>
              <a:ext cx="14732" cy="76327"/>
            </a:xfrm>
            <a:custGeom>
              <a:avLst/>
              <a:gdLst/>
              <a:ahLst/>
              <a:cxnLst/>
              <a:rect l="l" t="t" r="r" b="b"/>
              <a:pathLst>
                <a:path w="14732" h="76327">
                  <a:moveTo>
                    <a:pt x="11557" y="74930"/>
                  </a:moveTo>
                  <a:lnTo>
                    <a:pt x="127" y="1778"/>
                  </a:lnTo>
                  <a:cubicBezTo>
                    <a:pt x="0" y="889"/>
                    <a:pt x="635" y="127"/>
                    <a:pt x="1397" y="0"/>
                  </a:cubicBezTo>
                  <a:lnTo>
                    <a:pt x="3048" y="508"/>
                  </a:lnTo>
                  <a:lnTo>
                    <a:pt x="14605" y="74549"/>
                  </a:lnTo>
                  <a:cubicBezTo>
                    <a:pt x="14732" y="75438"/>
                    <a:pt x="14097" y="76200"/>
                    <a:pt x="13335" y="76327"/>
                  </a:cubicBezTo>
                  <a:lnTo>
                    <a:pt x="11684" y="75819"/>
                  </a:lnTo>
                  <a:close/>
                </a:path>
              </a:pathLst>
            </a:custGeom>
            <a:solidFill>
              <a:srgbClr val="000000"/>
            </a:solidFill>
          </p:spPr>
          <p:txBody>
            <a:bodyPr/>
            <a:lstStyle/>
            <a:p>
              <a:endParaRPr lang="en-GB"/>
            </a:p>
          </p:txBody>
        </p:sp>
        <p:sp>
          <p:nvSpPr>
            <p:cNvPr id="70" name="Freeform 70"/>
            <p:cNvSpPr/>
            <p:nvPr/>
          </p:nvSpPr>
          <p:spPr>
            <a:xfrm>
              <a:off x="1414653" y="3268218"/>
              <a:ext cx="8890" cy="144145"/>
            </a:xfrm>
            <a:custGeom>
              <a:avLst/>
              <a:gdLst/>
              <a:ahLst/>
              <a:cxnLst/>
              <a:rect l="l" t="t" r="r" b="b"/>
              <a:pathLst>
                <a:path w="8890" h="144145">
                  <a:moveTo>
                    <a:pt x="0" y="142494"/>
                  </a:moveTo>
                  <a:lnTo>
                    <a:pt x="5715" y="1524"/>
                  </a:lnTo>
                  <a:cubicBezTo>
                    <a:pt x="5715" y="635"/>
                    <a:pt x="6477" y="0"/>
                    <a:pt x="7366" y="0"/>
                  </a:cubicBezTo>
                  <a:lnTo>
                    <a:pt x="8890" y="762"/>
                  </a:lnTo>
                  <a:lnTo>
                    <a:pt x="3175" y="142621"/>
                  </a:lnTo>
                  <a:cubicBezTo>
                    <a:pt x="3175" y="143510"/>
                    <a:pt x="2413" y="144145"/>
                    <a:pt x="1524" y="144145"/>
                  </a:cubicBezTo>
                  <a:lnTo>
                    <a:pt x="0" y="143383"/>
                  </a:lnTo>
                  <a:close/>
                </a:path>
              </a:pathLst>
            </a:custGeom>
            <a:solidFill>
              <a:srgbClr val="000000"/>
            </a:solidFill>
          </p:spPr>
          <p:txBody>
            <a:bodyPr/>
            <a:lstStyle/>
            <a:p>
              <a:endParaRPr lang="en-GB"/>
            </a:p>
          </p:txBody>
        </p:sp>
        <p:sp>
          <p:nvSpPr>
            <p:cNvPr id="71" name="Freeform 71"/>
            <p:cNvSpPr/>
            <p:nvPr/>
          </p:nvSpPr>
          <p:spPr>
            <a:xfrm>
              <a:off x="1256665" y="3296285"/>
              <a:ext cx="54229" cy="82296"/>
            </a:xfrm>
            <a:custGeom>
              <a:avLst/>
              <a:gdLst/>
              <a:ahLst/>
              <a:cxnLst/>
              <a:rect l="l" t="t" r="r" b="b"/>
              <a:pathLst>
                <a:path w="54229" h="82296">
                  <a:moveTo>
                    <a:pt x="508" y="79756"/>
                  </a:moveTo>
                  <a:lnTo>
                    <a:pt x="51181" y="889"/>
                  </a:lnTo>
                  <a:cubicBezTo>
                    <a:pt x="51689" y="127"/>
                    <a:pt x="52578" y="0"/>
                    <a:pt x="53340" y="381"/>
                  </a:cubicBezTo>
                  <a:lnTo>
                    <a:pt x="54229" y="1778"/>
                  </a:lnTo>
                  <a:lnTo>
                    <a:pt x="3048" y="81407"/>
                  </a:lnTo>
                  <a:cubicBezTo>
                    <a:pt x="2540" y="82168"/>
                    <a:pt x="1651" y="82296"/>
                    <a:pt x="889" y="81915"/>
                  </a:cubicBezTo>
                  <a:lnTo>
                    <a:pt x="0" y="80518"/>
                  </a:lnTo>
                  <a:close/>
                </a:path>
              </a:pathLst>
            </a:custGeom>
            <a:solidFill>
              <a:srgbClr val="000000"/>
            </a:solidFill>
          </p:spPr>
          <p:txBody>
            <a:bodyPr/>
            <a:lstStyle/>
            <a:p>
              <a:endParaRPr lang="en-GB"/>
            </a:p>
          </p:txBody>
        </p:sp>
        <p:sp>
          <p:nvSpPr>
            <p:cNvPr id="72" name="Freeform 72"/>
            <p:cNvSpPr/>
            <p:nvPr/>
          </p:nvSpPr>
          <p:spPr>
            <a:xfrm>
              <a:off x="1194689" y="3335655"/>
              <a:ext cx="82296" cy="99441"/>
            </a:xfrm>
            <a:custGeom>
              <a:avLst/>
              <a:gdLst/>
              <a:ahLst/>
              <a:cxnLst/>
              <a:rect l="l" t="t" r="r" b="b"/>
              <a:pathLst>
                <a:path w="82296" h="99441">
                  <a:moveTo>
                    <a:pt x="2921" y="635"/>
                  </a:moveTo>
                  <a:lnTo>
                    <a:pt x="81788" y="96647"/>
                  </a:lnTo>
                  <a:cubicBezTo>
                    <a:pt x="82296" y="97282"/>
                    <a:pt x="82296" y="98298"/>
                    <a:pt x="81534" y="98933"/>
                  </a:cubicBezTo>
                  <a:lnTo>
                    <a:pt x="79883" y="99441"/>
                  </a:lnTo>
                  <a:lnTo>
                    <a:pt x="508" y="2794"/>
                  </a:lnTo>
                  <a:cubicBezTo>
                    <a:pt x="0" y="2159"/>
                    <a:pt x="0" y="1143"/>
                    <a:pt x="762" y="508"/>
                  </a:cubicBezTo>
                  <a:lnTo>
                    <a:pt x="2413" y="0"/>
                  </a:lnTo>
                  <a:close/>
                </a:path>
              </a:pathLst>
            </a:custGeom>
            <a:solidFill>
              <a:srgbClr val="000000"/>
            </a:solidFill>
          </p:spPr>
          <p:txBody>
            <a:bodyPr/>
            <a:lstStyle/>
            <a:p>
              <a:endParaRPr lang="en-GB"/>
            </a:p>
          </p:txBody>
        </p:sp>
        <p:sp>
          <p:nvSpPr>
            <p:cNvPr id="73" name="Freeform 73"/>
            <p:cNvSpPr/>
            <p:nvPr/>
          </p:nvSpPr>
          <p:spPr>
            <a:xfrm>
              <a:off x="1256538" y="3375279"/>
              <a:ext cx="94107" cy="155194"/>
            </a:xfrm>
            <a:custGeom>
              <a:avLst/>
              <a:gdLst/>
              <a:ahLst/>
              <a:cxnLst/>
              <a:rect l="l" t="t" r="r" b="b"/>
              <a:pathLst>
                <a:path w="94107" h="155194">
                  <a:moveTo>
                    <a:pt x="90805" y="154432"/>
                  </a:moveTo>
                  <a:lnTo>
                    <a:pt x="508" y="2413"/>
                  </a:lnTo>
                  <a:cubicBezTo>
                    <a:pt x="0" y="1651"/>
                    <a:pt x="254" y="635"/>
                    <a:pt x="1016" y="254"/>
                  </a:cubicBezTo>
                  <a:lnTo>
                    <a:pt x="2794" y="0"/>
                  </a:lnTo>
                  <a:lnTo>
                    <a:pt x="93599" y="152781"/>
                  </a:lnTo>
                  <a:cubicBezTo>
                    <a:pt x="94107" y="153543"/>
                    <a:pt x="93853" y="154559"/>
                    <a:pt x="93091" y="154940"/>
                  </a:cubicBezTo>
                  <a:lnTo>
                    <a:pt x="91313" y="155194"/>
                  </a:lnTo>
                  <a:close/>
                </a:path>
              </a:pathLst>
            </a:custGeom>
            <a:solidFill>
              <a:srgbClr val="000000"/>
            </a:solidFill>
          </p:spPr>
          <p:txBody>
            <a:bodyPr/>
            <a:lstStyle/>
            <a:p>
              <a:endParaRPr lang="en-GB"/>
            </a:p>
          </p:txBody>
        </p:sp>
        <p:sp>
          <p:nvSpPr>
            <p:cNvPr id="74" name="Freeform 74"/>
            <p:cNvSpPr/>
            <p:nvPr/>
          </p:nvSpPr>
          <p:spPr>
            <a:xfrm>
              <a:off x="1014349" y="3335782"/>
              <a:ext cx="116332" cy="166624"/>
            </a:xfrm>
            <a:custGeom>
              <a:avLst/>
              <a:gdLst/>
              <a:ahLst/>
              <a:cxnLst/>
              <a:rect l="l" t="t" r="r" b="b"/>
              <a:pathLst>
                <a:path w="116332" h="166624">
                  <a:moveTo>
                    <a:pt x="113284" y="165862"/>
                  </a:moveTo>
                  <a:lnTo>
                    <a:pt x="508" y="2413"/>
                  </a:lnTo>
                  <a:cubicBezTo>
                    <a:pt x="0" y="1651"/>
                    <a:pt x="254" y="762"/>
                    <a:pt x="889" y="254"/>
                  </a:cubicBezTo>
                  <a:lnTo>
                    <a:pt x="2540" y="0"/>
                  </a:lnTo>
                  <a:lnTo>
                    <a:pt x="115824" y="164211"/>
                  </a:lnTo>
                  <a:cubicBezTo>
                    <a:pt x="116332" y="164973"/>
                    <a:pt x="116078" y="165862"/>
                    <a:pt x="115443" y="166370"/>
                  </a:cubicBezTo>
                  <a:lnTo>
                    <a:pt x="113792" y="166624"/>
                  </a:lnTo>
                  <a:close/>
                </a:path>
              </a:pathLst>
            </a:custGeom>
            <a:solidFill>
              <a:srgbClr val="000000"/>
            </a:solidFill>
          </p:spPr>
          <p:txBody>
            <a:bodyPr/>
            <a:lstStyle/>
            <a:p>
              <a:endParaRPr lang="en-GB"/>
            </a:p>
          </p:txBody>
        </p:sp>
      </p:grpSp>
      <p:sp>
        <p:nvSpPr>
          <p:cNvPr id="75" name="Freeform 75"/>
          <p:cNvSpPr/>
          <p:nvPr/>
        </p:nvSpPr>
        <p:spPr>
          <a:xfrm>
            <a:off x="23210520" y="9758677"/>
            <a:ext cx="2643759" cy="3367659"/>
          </a:xfrm>
          <a:custGeom>
            <a:avLst/>
            <a:gdLst/>
            <a:ahLst/>
            <a:cxnLst/>
            <a:rect l="l" t="t" r="r" b="b"/>
            <a:pathLst>
              <a:path w="2643759" h="3367659">
                <a:moveTo>
                  <a:pt x="0" y="0"/>
                </a:moveTo>
                <a:lnTo>
                  <a:pt x="2643759" y="0"/>
                </a:lnTo>
                <a:lnTo>
                  <a:pt x="2643759" y="3367659"/>
                </a:lnTo>
                <a:lnTo>
                  <a:pt x="0" y="3367659"/>
                </a:lnTo>
                <a:lnTo>
                  <a:pt x="0" y="0"/>
                </a:lnTo>
                <a:close/>
              </a:path>
            </a:pathLst>
          </a:custGeom>
          <a:blipFill>
            <a:blip r:embed="rId18"/>
            <a:stretch>
              <a:fillRect/>
            </a:stretch>
          </a:blipFill>
        </p:spPr>
        <p:txBody>
          <a:bodyPr/>
          <a:lstStyle/>
          <a:p>
            <a:endParaRPr lang="en-GB"/>
          </a:p>
        </p:txBody>
      </p:sp>
      <p:sp>
        <p:nvSpPr>
          <p:cNvPr id="76" name="Freeform 76"/>
          <p:cNvSpPr/>
          <p:nvPr/>
        </p:nvSpPr>
        <p:spPr>
          <a:xfrm>
            <a:off x="429892" y="401831"/>
            <a:ext cx="29277307" cy="20632798"/>
          </a:xfrm>
          <a:custGeom>
            <a:avLst/>
            <a:gdLst/>
            <a:ahLst/>
            <a:cxnLst/>
            <a:rect l="l" t="t" r="r" b="b"/>
            <a:pathLst>
              <a:path w="29277307" h="20632798">
                <a:moveTo>
                  <a:pt x="0" y="0"/>
                </a:moveTo>
                <a:lnTo>
                  <a:pt x="29277307" y="0"/>
                </a:lnTo>
                <a:lnTo>
                  <a:pt x="29277307" y="20632798"/>
                </a:lnTo>
                <a:lnTo>
                  <a:pt x="0" y="2063279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
        <p:nvSpPr>
          <p:cNvPr id="77" name="TextBox 77"/>
          <p:cNvSpPr txBox="1"/>
          <p:nvPr/>
        </p:nvSpPr>
        <p:spPr>
          <a:xfrm>
            <a:off x="19377660" y="20054383"/>
            <a:ext cx="2408520"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SCALE BAR 1 : 50 @ A1</a:t>
            </a:r>
          </a:p>
        </p:txBody>
      </p:sp>
      <p:sp>
        <p:nvSpPr>
          <p:cNvPr id="78" name="TextBox 78"/>
          <p:cNvSpPr txBox="1"/>
          <p:nvPr/>
        </p:nvSpPr>
        <p:spPr>
          <a:xfrm>
            <a:off x="19368135" y="20435764"/>
            <a:ext cx="128330"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0</a:t>
            </a:r>
          </a:p>
        </p:txBody>
      </p:sp>
      <p:sp>
        <p:nvSpPr>
          <p:cNvPr id="79" name="TextBox 79"/>
          <p:cNvSpPr txBox="1"/>
          <p:nvPr/>
        </p:nvSpPr>
        <p:spPr>
          <a:xfrm>
            <a:off x="19988403" y="20435764"/>
            <a:ext cx="320735" cy="360093"/>
          </a:xfrm>
          <a:prstGeom prst="rect">
            <a:avLst/>
          </a:prstGeom>
        </p:spPr>
        <p:txBody>
          <a:bodyPr lIns="0" tIns="0" rIns="0" bIns="0" rtlCol="0" anchor="t">
            <a:spAutoFit/>
          </a:bodyPr>
          <a:lstStyle/>
          <a:p>
            <a:pPr algn="l">
              <a:lnSpc>
                <a:spcPts val="3003"/>
              </a:lnSpc>
            </a:pPr>
            <a:r>
              <a:rPr lang="en-US" sz="1485" spc="72">
                <a:solidFill>
                  <a:srgbClr val="000000"/>
                </a:solidFill>
                <a:latin typeface="Montserrat Bold"/>
                <a:ea typeface="Montserrat Bold"/>
                <a:cs typeface="Montserrat Bold"/>
                <a:sym typeface="Montserrat Bold"/>
              </a:rPr>
              <a:t>1m</a:t>
            </a:r>
          </a:p>
        </p:txBody>
      </p:sp>
      <p:sp>
        <p:nvSpPr>
          <p:cNvPr id="80" name="TextBox 80"/>
          <p:cNvSpPr txBox="1"/>
          <p:nvPr/>
        </p:nvSpPr>
        <p:spPr>
          <a:xfrm>
            <a:off x="22866858" y="20528728"/>
            <a:ext cx="320735" cy="264843"/>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5m</a:t>
            </a:r>
          </a:p>
        </p:txBody>
      </p:sp>
      <p:sp>
        <p:nvSpPr>
          <p:cNvPr id="81" name="TextBox 81"/>
          <p:cNvSpPr txBox="1"/>
          <p:nvPr/>
        </p:nvSpPr>
        <p:spPr>
          <a:xfrm>
            <a:off x="26342330" y="20531014"/>
            <a:ext cx="449075" cy="264843"/>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10m</a:t>
            </a:r>
          </a:p>
        </p:txBody>
      </p:sp>
      <p:sp>
        <p:nvSpPr>
          <p:cNvPr id="82" name="TextBox 82"/>
          <p:cNvSpPr txBox="1"/>
          <p:nvPr/>
        </p:nvSpPr>
        <p:spPr>
          <a:xfrm>
            <a:off x="27857958" y="18756963"/>
            <a:ext cx="491871" cy="687924"/>
          </a:xfrm>
          <a:prstGeom prst="rect">
            <a:avLst/>
          </a:prstGeom>
        </p:spPr>
        <p:txBody>
          <a:bodyPr lIns="0" tIns="0" rIns="0" bIns="0" rtlCol="0" anchor="t">
            <a:spAutoFit/>
          </a:bodyPr>
          <a:lstStyle/>
          <a:p>
            <a:pPr algn="ctr">
              <a:lnSpc>
                <a:spcPts val="2877"/>
              </a:lnSpc>
            </a:pPr>
            <a:r>
              <a:rPr lang="en-US" sz="1517" spc="-10">
                <a:solidFill>
                  <a:srgbClr val="000000"/>
                </a:solidFill>
                <a:latin typeface="IBM Plex Sans"/>
                <a:ea typeface="IBM Plex Sans"/>
                <a:cs typeface="IBM Plex Sans"/>
                <a:sym typeface="IBM Plex Sans"/>
              </a:rPr>
              <a:t>1:50 1:100</a:t>
            </a:r>
          </a:p>
        </p:txBody>
      </p:sp>
      <p:sp>
        <p:nvSpPr>
          <p:cNvPr id="83" name="TextBox 83"/>
          <p:cNvSpPr txBox="1"/>
          <p:nvPr/>
        </p:nvSpPr>
        <p:spPr>
          <a:xfrm>
            <a:off x="27561159" y="18183482"/>
            <a:ext cx="1961388" cy="443732"/>
          </a:xfrm>
          <a:prstGeom prst="rect">
            <a:avLst/>
          </a:prstGeom>
        </p:spPr>
        <p:txBody>
          <a:bodyPr lIns="0" tIns="0" rIns="0" bIns="0" rtlCol="0" anchor="t">
            <a:spAutoFit/>
          </a:bodyPr>
          <a:lstStyle/>
          <a:p>
            <a:pPr algn="ctr">
              <a:lnSpc>
                <a:spcPts val="1775"/>
              </a:lnSpc>
            </a:pPr>
            <a:r>
              <a:rPr lang="en-US" sz="1583" spc="-11">
                <a:solidFill>
                  <a:srgbClr val="000000"/>
                </a:solidFill>
                <a:latin typeface="IBM Plex Sans"/>
                <a:ea typeface="IBM Plex Sans"/>
                <a:cs typeface="IBM Plex Sans"/>
                <a:sym typeface="IBM Plex Sans"/>
              </a:rPr>
              <a:t>Proposed North West Elevation</a:t>
            </a:r>
          </a:p>
        </p:txBody>
      </p:sp>
      <p:sp>
        <p:nvSpPr>
          <p:cNvPr id="84" name="TextBox 84"/>
          <p:cNvSpPr txBox="1"/>
          <p:nvPr/>
        </p:nvSpPr>
        <p:spPr>
          <a:xfrm>
            <a:off x="27870531" y="20446051"/>
            <a:ext cx="270948"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06</a:t>
            </a:r>
          </a:p>
        </p:txBody>
      </p:sp>
      <p:sp>
        <p:nvSpPr>
          <p:cNvPr id="85" name="TextBox 85"/>
          <p:cNvSpPr txBox="1"/>
          <p:nvPr/>
        </p:nvSpPr>
        <p:spPr>
          <a:xfrm>
            <a:off x="28461081" y="20445670"/>
            <a:ext cx="406432"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123</a:t>
            </a:r>
          </a:p>
        </p:txBody>
      </p:sp>
      <p:sp>
        <p:nvSpPr>
          <p:cNvPr id="86" name="TextBox 86"/>
          <p:cNvSpPr txBox="1"/>
          <p:nvPr/>
        </p:nvSpPr>
        <p:spPr>
          <a:xfrm>
            <a:off x="27001089" y="20429972"/>
            <a:ext cx="621792"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SHIN</a:t>
            </a:r>
          </a:p>
        </p:txBody>
      </p:sp>
      <p:sp>
        <p:nvSpPr>
          <p:cNvPr id="87" name="TextBox 87"/>
          <p:cNvSpPr txBox="1"/>
          <p:nvPr/>
        </p:nvSpPr>
        <p:spPr>
          <a:xfrm>
            <a:off x="28891992" y="15958185"/>
            <a:ext cx="45101" cy="43644"/>
          </a:xfrm>
          <a:prstGeom prst="rect">
            <a:avLst/>
          </a:prstGeom>
        </p:spPr>
        <p:txBody>
          <a:bodyPr lIns="0" tIns="0" rIns="0" bIns="0" rtlCol="0" anchor="t">
            <a:spAutoFit/>
          </a:bodyPr>
          <a:lstStyle/>
          <a:p>
            <a:pPr algn="l">
              <a:lnSpc>
                <a:spcPts val="271"/>
              </a:lnSpc>
            </a:pPr>
            <a:r>
              <a:rPr lang="en-US" sz="482" spc="-3">
                <a:solidFill>
                  <a:srgbClr val="000000"/>
                </a:solidFill>
                <a:latin typeface="IBM Plex Sans"/>
                <a:ea typeface="IBM Plex Sans"/>
                <a:cs typeface="IBM Plex Sans"/>
                <a:sym typeface="IBM Plex Sans"/>
              </a:rPr>
              <a:t>C</a:t>
            </a:r>
          </a:p>
        </p:txBody>
      </p:sp>
      <p:sp>
        <p:nvSpPr>
          <p:cNvPr id="88" name="TextBox 88"/>
          <p:cNvSpPr txBox="1"/>
          <p:nvPr/>
        </p:nvSpPr>
        <p:spPr>
          <a:xfrm>
            <a:off x="27001470" y="16082000"/>
            <a:ext cx="2256739" cy="874004"/>
          </a:xfrm>
          <a:prstGeom prst="rect">
            <a:avLst/>
          </a:prstGeom>
        </p:spPr>
        <p:txBody>
          <a:bodyPr lIns="0" tIns="0" rIns="0" bIns="0" rtlCol="0" anchor="t">
            <a:spAutoFit/>
          </a:bodyPr>
          <a:lstStyle/>
          <a:p>
            <a:pPr algn="l">
              <a:lnSpc>
                <a:spcPts val="1129"/>
              </a:lnSpc>
            </a:pPr>
            <a:r>
              <a:rPr lang="en-US" sz="2009" spc="-14">
                <a:solidFill>
                  <a:srgbClr val="000000"/>
                </a:solidFill>
                <a:latin typeface="IBM Plex Sans"/>
                <a:ea typeface="IBM Plex Sans"/>
                <a:cs typeface="IBM Plex Sans"/>
                <a:sym typeface="IBM Plex Sans"/>
              </a:rPr>
              <a:t>JBKS Architects</a:t>
            </a:r>
          </a:p>
          <a:p>
            <a:pPr algn="l">
              <a:lnSpc>
                <a:spcPts val="863"/>
              </a:lnSpc>
            </a:pPr>
            <a:r>
              <a:rPr lang="en-US" sz="1004" spc="-7">
                <a:solidFill>
                  <a:srgbClr val="000000"/>
                </a:solidFill>
                <a:latin typeface="IBM Plex Sans"/>
                <a:ea typeface="IBM Plex Sans"/>
                <a:cs typeface="IBM Plex Sans"/>
                <a:sym typeface="IBM Plex Sans"/>
              </a:rPr>
              <a:t>architects urban designers landscape and product designers</a:t>
            </a:r>
          </a:p>
          <a:p>
            <a:pPr algn="l">
              <a:lnSpc>
                <a:spcPts val="2511"/>
              </a:lnSpc>
            </a:pPr>
            <a:r>
              <a:rPr lang="en-US" sz="1004" spc="-7">
                <a:solidFill>
                  <a:srgbClr val="000000"/>
                </a:solidFill>
                <a:latin typeface="IBM Plex Sans"/>
                <a:ea typeface="IBM Plex Sans"/>
                <a:cs typeface="IBM Plex Sans"/>
                <a:sym typeface="IBM Plex Sans"/>
              </a:rPr>
              <a:t>Suite 1, Parkwood Stud, London Road,</a:t>
            </a:r>
          </a:p>
          <a:p>
            <a:pPr algn="l">
              <a:lnSpc>
                <a:spcPts val="502"/>
              </a:lnSpc>
            </a:pPr>
            <a:r>
              <a:rPr lang="en-US" sz="1004" spc="-7">
                <a:solidFill>
                  <a:srgbClr val="000000"/>
                </a:solidFill>
                <a:latin typeface="IBM Plex Sans"/>
                <a:ea typeface="IBM Plex Sans"/>
                <a:cs typeface="IBM Plex Sans"/>
                <a:sym typeface="IBM Plex Sans"/>
              </a:rPr>
              <a:t>Aston Rowant, Oxon, OX49 5SP</a:t>
            </a:r>
          </a:p>
        </p:txBody>
      </p:sp>
      <p:sp>
        <p:nvSpPr>
          <p:cNvPr id="89" name="TextBox 89"/>
          <p:cNvSpPr txBox="1"/>
          <p:nvPr/>
        </p:nvSpPr>
        <p:spPr>
          <a:xfrm>
            <a:off x="29169360" y="20429972"/>
            <a:ext cx="289427"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00</a:t>
            </a:r>
          </a:p>
        </p:txBody>
      </p:sp>
      <p:sp>
        <p:nvSpPr>
          <p:cNvPr id="90" name="TextBox 90"/>
          <p:cNvSpPr txBox="1"/>
          <p:nvPr/>
        </p:nvSpPr>
        <p:spPr>
          <a:xfrm>
            <a:off x="26983944" y="975179"/>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1.</a:t>
            </a:r>
          </a:p>
        </p:txBody>
      </p:sp>
      <p:sp>
        <p:nvSpPr>
          <p:cNvPr id="91" name="TextBox 91"/>
          <p:cNvSpPr txBox="1"/>
          <p:nvPr/>
        </p:nvSpPr>
        <p:spPr>
          <a:xfrm>
            <a:off x="26994231" y="32893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3.</a:t>
            </a:r>
          </a:p>
        </p:txBody>
      </p:sp>
      <p:sp>
        <p:nvSpPr>
          <p:cNvPr id="92" name="TextBox 92"/>
          <p:cNvSpPr txBox="1"/>
          <p:nvPr/>
        </p:nvSpPr>
        <p:spPr>
          <a:xfrm>
            <a:off x="26996136" y="27940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2.</a:t>
            </a:r>
          </a:p>
        </p:txBody>
      </p:sp>
      <p:sp>
        <p:nvSpPr>
          <p:cNvPr id="93" name="TextBox 93"/>
          <p:cNvSpPr txBox="1"/>
          <p:nvPr/>
        </p:nvSpPr>
        <p:spPr>
          <a:xfrm>
            <a:off x="26998422" y="3950408"/>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4.</a:t>
            </a:r>
          </a:p>
        </p:txBody>
      </p:sp>
      <p:sp>
        <p:nvSpPr>
          <p:cNvPr id="94" name="TextBox 94"/>
          <p:cNvSpPr txBox="1"/>
          <p:nvPr/>
        </p:nvSpPr>
        <p:spPr>
          <a:xfrm>
            <a:off x="27011757" y="17340653"/>
            <a:ext cx="251736"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Job</a:t>
            </a:r>
          </a:p>
        </p:txBody>
      </p:sp>
      <p:sp>
        <p:nvSpPr>
          <p:cNvPr id="95" name="TextBox 95"/>
          <p:cNvSpPr txBox="1"/>
          <p:nvPr/>
        </p:nvSpPr>
        <p:spPr>
          <a:xfrm>
            <a:off x="26974038" y="19035341"/>
            <a:ext cx="390563"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Scale</a:t>
            </a:r>
          </a:p>
        </p:txBody>
      </p:sp>
      <p:sp>
        <p:nvSpPr>
          <p:cNvPr id="96" name="TextBox 96"/>
          <p:cNvSpPr txBox="1"/>
          <p:nvPr/>
        </p:nvSpPr>
        <p:spPr>
          <a:xfrm>
            <a:off x="27007185" y="18089318"/>
            <a:ext cx="381667" cy="366484"/>
          </a:xfrm>
          <a:prstGeom prst="rect">
            <a:avLst/>
          </a:prstGeom>
        </p:spPr>
        <p:txBody>
          <a:bodyPr lIns="0" tIns="0" rIns="0" bIns="0" rtlCol="0" anchor="t">
            <a:spAutoFit/>
          </a:bodyPr>
          <a:lstStyle/>
          <a:p>
            <a:pPr algn="l">
              <a:lnSpc>
                <a:spcPts val="1463"/>
              </a:lnSpc>
            </a:pPr>
            <a:r>
              <a:rPr lang="en-US" sz="1205" spc="-8">
                <a:solidFill>
                  <a:srgbClr val="000000"/>
                </a:solidFill>
                <a:latin typeface="IBM Plex Sans"/>
                <a:ea typeface="IBM Plex Sans"/>
                <a:cs typeface="IBM Plex Sans"/>
                <a:sym typeface="IBM Plex Sans"/>
              </a:rPr>
              <a:t>DWG Title</a:t>
            </a:r>
          </a:p>
        </p:txBody>
      </p:sp>
      <p:sp>
        <p:nvSpPr>
          <p:cNvPr id="97" name="TextBox 97"/>
          <p:cNvSpPr txBox="1"/>
          <p:nvPr/>
        </p:nvSpPr>
        <p:spPr>
          <a:xfrm>
            <a:off x="27009852" y="19412531"/>
            <a:ext cx="329813"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Date</a:t>
            </a:r>
          </a:p>
        </p:txBody>
      </p:sp>
      <p:sp>
        <p:nvSpPr>
          <p:cNvPr id="98" name="TextBox 98"/>
          <p:cNvSpPr txBox="1"/>
          <p:nvPr/>
        </p:nvSpPr>
        <p:spPr>
          <a:xfrm>
            <a:off x="27022425" y="19817153"/>
            <a:ext cx="598732"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Dwg No.</a:t>
            </a:r>
          </a:p>
        </p:txBody>
      </p:sp>
      <p:sp>
        <p:nvSpPr>
          <p:cNvPr id="99" name="TextBox 99"/>
          <p:cNvSpPr txBox="1"/>
          <p:nvPr/>
        </p:nvSpPr>
        <p:spPr>
          <a:xfrm>
            <a:off x="29291661" y="18738161"/>
            <a:ext cx="190986" cy="679285"/>
          </a:xfrm>
          <a:prstGeom prst="rect">
            <a:avLst/>
          </a:prstGeom>
        </p:spPr>
        <p:txBody>
          <a:bodyPr lIns="0" tIns="0" rIns="0" bIns="0" rtlCol="0" anchor="t">
            <a:spAutoFit/>
          </a:bodyPr>
          <a:lstStyle/>
          <a:p>
            <a:pPr algn="just">
              <a:lnSpc>
                <a:spcPts val="2877"/>
              </a:lnSpc>
            </a:pPr>
            <a:r>
              <a:rPr lang="en-US" sz="1205" spc="-8">
                <a:solidFill>
                  <a:srgbClr val="000000"/>
                </a:solidFill>
                <a:latin typeface="IBM Plex Sans"/>
                <a:ea typeface="IBM Plex Sans"/>
                <a:cs typeface="IBM Plex Sans"/>
                <a:sym typeface="IBM Plex Sans"/>
              </a:rPr>
              <a:t>A1 A3</a:t>
            </a:r>
          </a:p>
        </p:txBody>
      </p:sp>
      <p:sp>
        <p:nvSpPr>
          <p:cNvPr id="100" name="TextBox 100"/>
          <p:cNvSpPr txBox="1"/>
          <p:nvPr/>
        </p:nvSpPr>
        <p:spPr>
          <a:xfrm>
            <a:off x="29199459" y="19947455"/>
            <a:ext cx="277654"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Rev</a:t>
            </a:r>
          </a:p>
        </p:txBody>
      </p:sp>
      <p:sp>
        <p:nvSpPr>
          <p:cNvPr id="101" name="TextBox 101"/>
          <p:cNvSpPr txBox="1"/>
          <p:nvPr/>
        </p:nvSpPr>
        <p:spPr>
          <a:xfrm>
            <a:off x="27315033" y="1003754"/>
            <a:ext cx="2145240" cy="3642312"/>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No deviation may be made from the details shown on this prior permission of the architects. found between this drawing and any other document should be referred immediately to the Architects. IF IN ANY DOUBT ASK.</a:t>
            </a:r>
          </a:p>
          <a:p>
            <a:pPr algn="l">
              <a:lnSpc>
                <a:spcPts val="3013"/>
              </a:lnSpc>
            </a:pPr>
            <a:r>
              <a:rPr lang="en-US" sz="1205" spc="-8">
                <a:solidFill>
                  <a:srgbClr val="000000"/>
                </a:solidFill>
                <a:latin typeface="IBM Plex Sans"/>
                <a:ea typeface="IBM Plex Sans"/>
                <a:cs typeface="IBM Plex Sans"/>
                <a:sym typeface="IBM Plex Sans"/>
              </a:rPr>
              <a:t>No dimensions should be</a:t>
            </a:r>
          </a:p>
          <a:p>
            <a:pPr algn="l">
              <a:lnSpc>
                <a:spcPts val="602"/>
              </a:lnSpc>
            </a:pPr>
            <a:r>
              <a:rPr lang="en-US" sz="1205" spc="-8">
                <a:solidFill>
                  <a:srgbClr val="000000"/>
                </a:solidFill>
                <a:latin typeface="IBM Plex Sans"/>
                <a:ea typeface="IBM Plex Sans"/>
                <a:cs typeface="IBM Plex Sans"/>
                <a:sym typeface="IBM Plex Sans"/>
              </a:rPr>
              <a:t>scaled from this drawing.</a:t>
            </a:r>
          </a:p>
          <a:p>
            <a:pPr algn="l">
              <a:lnSpc>
                <a:spcPts val="3013"/>
              </a:lnSpc>
            </a:pPr>
            <a:r>
              <a:rPr lang="en-US" sz="1205" spc="3">
                <a:solidFill>
                  <a:srgbClr val="000000"/>
                </a:solidFill>
                <a:latin typeface="IBM Plex Sans"/>
                <a:ea typeface="IBM Plex Sans"/>
                <a:cs typeface="IBM Plex Sans"/>
                <a:sym typeface="IBM Plex Sans"/>
              </a:rPr>
              <a:t>This drawing is to be removed</a:t>
            </a:r>
          </a:p>
          <a:p>
            <a:pPr algn="l">
              <a:lnSpc>
                <a:spcPts val="602"/>
              </a:lnSpc>
            </a:pPr>
            <a:r>
              <a:rPr lang="en-US" sz="1205" spc="-8">
                <a:solidFill>
                  <a:srgbClr val="000000"/>
                </a:solidFill>
                <a:latin typeface="IBM Plex Sans"/>
                <a:ea typeface="IBM Plex Sans"/>
                <a:cs typeface="IBM Plex Sans"/>
                <a:sym typeface="IBM Plex Sans"/>
              </a:rPr>
              <a:t>from currency immediately a</a:t>
            </a:r>
          </a:p>
          <a:p>
            <a:pPr algn="l">
              <a:lnSpc>
                <a:spcPts val="1983"/>
              </a:lnSpc>
            </a:pPr>
            <a:r>
              <a:rPr lang="en-US" sz="1205" spc="-8">
                <a:solidFill>
                  <a:srgbClr val="000000"/>
                </a:solidFill>
                <a:latin typeface="IBM Plex Sans"/>
                <a:ea typeface="IBM Plex Sans"/>
                <a:cs typeface="IBM Plex Sans"/>
                <a:sym typeface="IBM Plex Sans"/>
              </a:rPr>
              <a:t>revised version is issued.</a:t>
            </a:r>
          </a:p>
          <a:p>
            <a:pPr algn="l">
              <a:lnSpc>
                <a:spcPts val="3013"/>
              </a:lnSpc>
            </a:pPr>
            <a:r>
              <a:rPr lang="en-US" sz="1205" spc="-1">
                <a:solidFill>
                  <a:srgbClr val="000000"/>
                </a:solidFill>
                <a:latin typeface="IBM Plex Sans"/>
                <a:ea typeface="IBM Plex Sans"/>
                <a:cs typeface="IBM Plex Sans"/>
                <a:sym typeface="IBM Plex Sans"/>
              </a:rPr>
              <a:t>All rights described in Chapter</a:t>
            </a:r>
          </a:p>
          <a:p>
            <a:pPr algn="l">
              <a:lnSpc>
                <a:spcPts val="602"/>
              </a:lnSpc>
            </a:pPr>
            <a:r>
              <a:rPr lang="en-US" sz="1205" spc="-8">
                <a:solidFill>
                  <a:srgbClr val="000000"/>
                </a:solidFill>
                <a:latin typeface="IBM Plex Sans"/>
                <a:ea typeface="IBM Plex Sans"/>
                <a:cs typeface="IBM Plex Sans"/>
                <a:sym typeface="IBM Plex Sans"/>
              </a:rPr>
              <a:t>IV of the Copyright, Desings</a:t>
            </a:r>
          </a:p>
          <a:p>
            <a:pPr algn="l">
              <a:lnSpc>
                <a:spcPts val="2007"/>
              </a:lnSpc>
            </a:pPr>
            <a:r>
              <a:rPr lang="en-US" sz="1205" spc="14">
                <a:solidFill>
                  <a:srgbClr val="000000"/>
                </a:solidFill>
                <a:latin typeface="IBM Plex Sans"/>
                <a:ea typeface="IBM Plex Sans"/>
                <a:cs typeface="IBM Plex Sans"/>
                <a:sym typeface="IBM Plex Sans"/>
              </a:rPr>
              <a:t>and Patents Act of 1988 have</a:t>
            </a:r>
          </a:p>
          <a:p>
            <a:pPr algn="l">
              <a:lnSpc>
                <a:spcPts val="602"/>
              </a:lnSpc>
            </a:pPr>
            <a:r>
              <a:rPr lang="en-US" sz="1205" spc="-8">
                <a:solidFill>
                  <a:srgbClr val="000000"/>
                </a:solidFill>
                <a:latin typeface="IBM Plex Sans"/>
                <a:ea typeface="IBM Plex Sans"/>
                <a:cs typeface="IBM Plex Sans"/>
                <a:sym typeface="IBM Plex Sans"/>
              </a:rPr>
              <a:t>been generally asserted.</a:t>
            </a:r>
          </a:p>
        </p:txBody>
      </p:sp>
      <p:sp>
        <p:nvSpPr>
          <p:cNvPr id="102" name="TextBox 102"/>
          <p:cNvSpPr txBox="1"/>
          <p:nvPr/>
        </p:nvSpPr>
        <p:spPr>
          <a:xfrm>
            <a:off x="27324177" y="1334081"/>
            <a:ext cx="590198"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drawing </a:t>
            </a:r>
          </a:p>
        </p:txBody>
      </p:sp>
      <p:sp>
        <p:nvSpPr>
          <p:cNvPr id="103" name="TextBox 103"/>
          <p:cNvSpPr txBox="1"/>
          <p:nvPr/>
        </p:nvSpPr>
        <p:spPr>
          <a:xfrm>
            <a:off x="28233233" y="1334081"/>
            <a:ext cx="538124"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without </a:t>
            </a:r>
          </a:p>
        </p:txBody>
      </p:sp>
      <p:sp>
        <p:nvSpPr>
          <p:cNvPr id="104" name="TextBox 104"/>
          <p:cNvSpPr txBox="1"/>
          <p:nvPr/>
        </p:nvSpPr>
        <p:spPr>
          <a:xfrm>
            <a:off x="27329130" y="1666313"/>
            <a:ext cx="31272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Any </a:t>
            </a:r>
          </a:p>
        </p:txBody>
      </p:sp>
      <p:sp>
        <p:nvSpPr>
          <p:cNvPr id="105" name="TextBox 105"/>
          <p:cNvSpPr txBox="1"/>
          <p:nvPr/>
        </p:nvSpPr>
        <p:spPr>
          <a:xfrm>
            <a:off x="27901773" y="1666313"/>
            <a:ext cx="87660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discrepancy </a:t>
            </a:r>
          </a:p>
        </p:txBody>
      </p:sp>
      <p:sp>
        <p:nvSpPr>
          <p:cNvPr id="106" name="TextBox 106"/>
          <p:cNvSpPr txBox="1"/>
          <p:nvPr/>
        </p:nvSpPr>
        <p:spPr>
          <a:xfrm>
            <a:off x="27010985" y="16896836"/>
            <a:ext cx="1171851" cy="274282"/>
          </a:xfrm>
          <a:prstGeom prst="rect">
            <a:avLst/>
          </a:prstGeom>
        </p:spPr>
        <p:txBody>
          <a:bodyPr lIns="0" tIns="0" rIns="0" bIns="0" rtlCol="0" anchor="t">
            <a:spAutoFit/>
          </a:bodyPr>
          <a:lstStyle/>
          <a:p>
            <a:pPr algn="l">
              <a:lnSpc>
                <a:spcPts val="2511"/>
              </a:lnSpc>
            </a:pPr>
            <a:r>
              <a:rPr lang="en-US" sz="1004" spc="-7">
                <a:solidFill>
                  <a:srgbClr val="000000"/>
                </a:solidFill>
                <a:latin typeface="IBM Plex Sans"/>
                <a:ea typeface="IBM Plex Sans"/>
                <a:cs typeface="IBM Plex Sans"/>
                <a:sym typeface="IBM Plex Sans"/>
              </a:rPr>
              <a:t>Tel: (01844) 350101</a:t>
            </a:r>
          </a:p>
        </p:txBody>
      </p:sp>
      <p:sp>
        <p:nvSpPr>
          <p:cNvPr id="107" name="TextBox 107"/>
          <p:cNvSpPr txBox="1"/>
          <p:nvPr/>
        </p:nvSpPr>
        <p:spPr>
          <a:xfrm>
            <a:off x="28856940" y="18762059"/>
            <a:ext cx="211341" cy="691839"/>
          </a:xfrm>
          <a:prstGeom prst="rect">
            <a:avLst/>
          </a:prstGeom>
        </p:spPr>
        <p:txBody>
          <a:bodyPr lIns="0" tIns="0" rIns="0" bIns="0" rtlCol="0" anchor="t">
            <a:spAutoFit/>
          </a:bodyPr>
          <a:lstStyle/>
          <a:p>
            <a:pPr algn="just">
              <a:lnSpc>
                <a:spcPts val="2877"/>
              </a:lnSpc>
            </a:pPr>
            <a:r>
              <a:rPr lang="en-US" sz="1607" spc="-11">
                <a:solidFill>
                  <a:srgbClr val="000000"/>
                </a:solidFill>
                <a:latin typeface="IBM Plex Sans"/>
                <a:ea typeface="IBM Plex Sans"/>
                <a:cs typeface="IBM Plex Sans"/>
                <a:sym typeface="IBM Plex Sans"/>
              </a:rPr>
              <a:t>@ @</a:t>
            </a:r>
          </a:p>
        </p:txBody>
      </p:sp>
      <p:sp>
        <p:nvSpPr>
          <p:cNvPr id="108" name="TextBox 108"/>
          <p:cNvSpPr txBox="1"/>
          <p:nvPr/>
        </p:nvSpPr>
        <p:spPr>
          <a:xfrm>
            <a:off x="28070175" y="19492817"/>
            <a:ext cx="937403" cy="326460"/>
          </a:xfrm>
          <a:prstGeom prst="rect">
            <a:avLst/>
          </a:prstGeom>
        </p:spPr>
        <p:txBody>
          <a:bodyPr lIns="0" tIns="0" rIns="0" bIns="0" rtlCol="0" anchor="t">
            <a:spAutoFit/>
          </a:bodyPr>
          <a:lstStyle/>
          <a:p>
            <a:pPr algn="l">
              <a:lnSpc>
                <a:spcPts val="2877"/>
              </a:lnSpc>
            </a:pPr>
            <a:r>
              <a:rPr lang="en-US" sz="1607" spc="-11">
                <a:solidFill>
                  <a:srgbClr val="000000"/>
                </a:solidFill>
                <a:latin typeface="IBM Plex Sans"/>
                <a:ea typeface="IBM Plex Sans"/>
                <a:cs typeface="IBM Plex Sans"/>
                <a:sym typeface="IBM Plex Sans"/>
              </a:rPr>
              <a:t>April 2024</a:t>
            </a:r>
          </a:p>
        </p:txBody>
      </p:sp>
      <p:sp>
        <p:nvSpPr>
          <p:cNvPr id="109" name="TextBox 109"/>
          <p:cNvSpPr txBox="1"/>
          <p:nvPr/>
        </p:nvSpPr>
        <p:spPr>
          <a:xfrm rot="-5400000">
            <a:off x="25662970" y="16840838"/>
            <a:ext cx="8265700" cy="99803"/>
          </a:xfrm>
          <a:prstGeom prst="rect">
            <a:avLst/>
          </a:prstGeom>
        </p:spPr>
        <p:txBody>
          <a:bodyPr lIns="0" tIns="0" rIns="0" bIns="0" rtlCol="0" anchor="t">
            <a:spAutoFit/>
          </a:bodyPr>
          <a:lstStyle/>
          <a:p>
            <a:pPr algn="l">
              <a:lnSpc>
                <a:spcPts val="843"/>
              </a:lnSpc>
            </a:pPr>
            <a:r>
              <a:rPr lang="en-US" sz="602" spc="-4">
                <a:solidFill>
                  <a:srgbClr val="000000"/>
                </a:solidFill>
                <a:latin typeface="IBM Plex Sans"/>
                <a:ea typeface="IBM Plex Sans"/>
                <a:cs typeface="IBM Plex Sans"/>
                <a:sym typeface="IBM Plex Sans"/>
              </a:rPr>
              <a:t>Y:\Shared\JBKS Project Files\SHIN - Shinfield Community Church\STAGE 3_DEVELOPED DESIGN\07_DRAWINGS\02_PLANNING DRG's\01_JBKS DRG's\01_DWGs\01_CURRENT\SHIN_06.123.00_Proposed North West Elevation.dwg</a:t>
            </a:r>
          </a:p>
        </p:txBody>
      </p:sp>
      <p:sp>
        <p:nvSpPr>
          <p:cNvPr id="110" name="TextBox 110"/>
          <p:cNvSpPr txBox="1"/>
          <p:nvPr/>
        </p:nvSpPr>
        <p:spPr>
          <a:xfrm>
            <a:off x="634365" y="614610"/>
            <a:ext cx="141744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REVISIONS</a:t>
            </a:r>
          </a:p>
        </p:txBody>
      </p:sp>
      <p:sp>
        <p:nvSpPr>
          <p:cNvPr id="111" name="TextBox 111"/>
          <p:cNvSpPr txBox="1"/>
          <p:nvPr/>
        </p:nvSpPr>
        <p:spPr>
          <a:xfrm>
            <a:off x="4198239" y="614610"/>
            <a:ext cx="1084555"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LEGEND</a:t>
            </a:r>
          </a:p>
        </p:txBody>
      </p:sp>
      <p:sp>
        <p:nvSpPr>
          <p:cNvPr id="112" name="TextBox 112"/>
          <p:cNvSpPr txBox="1"/>
          <p:nvPr/>
        </p:nvSpPr>
        <p:spPr>
          <a:xfrm>
            <a:off x="27006804" y="575739"/>
            <a:ext cx="98330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NOTES:</a:t>
            </a:r>
          </a:p>
        </p:txBody>
      </p:sp>
      <p:sp>
        <p:nvSpPr>
          <p:cNvPr id="113" name="TextBox 113"/>
          <p:cNvSpPr txBox="1"/>
          <p:nvPr/>
        </p:nvSpPr>
        <p:spPr>
          <a:xfrm>
            <a:off x="27756612" y="17362780"/>
            <a:ext cx="1582998" cy="606514"/>
          </a:xfrm>
          <a:prstGeom prst="rect">
            <a:avLst/>
          </a:prstGeom>
        </p:spPr>
        <p:txBody>
          <a:bodyPr lIns="0" tIns="0" rIns="0" bIns="0" rtlCol="0" anchor="t">
            <a:spAutoFit/>
          </a:bodyPr>
          <a:lstStyle/>
          <a:p>
            <a:pPr algn="ctr">
              <a:lnSpc>
                <a:spcPts val="1599"/>
              </a:lnSpc>
            </a:pPr>
            <a:r>
              <a:rPr lang="en-US" sz="1332" spc="-9">
                <a:solidFill>
                  <a:srgbClr val="000000"/>
                </a:solidFill>
                <a:latin typeface="IBM Plex Sans"/>
                <a:ea typeface="IBM Plex Sans"/>
                <a:cs typeface="IBM Plex Sans"/>
                <a:sym typeface="IBM Plex Sans"/>
              </a:rPr>
              <a:t>Shinfield Community Church, Shinfield, Reading</a:t>
            </a:r>
          </a:p>
        </p:txBody>
      </p:sp>
      <p:sp>
        <p:nvSpPr>
          <p:cNvPr id="114" name="TextBox 114"/>
          <p:cNvSpPr txBox="1"/>
          <p:nvPr/>
        </p:nvSpPr>
        <p:spPr>
          <a:xfrm>
            <a:off x="27723465" y="15452846"/>
            <a:ext cx="1081878" cy="268110"/>
          </a:xfrm>
          <a:prstGeom prst="rect">
            <a:avLst/>
          </a:prstGeom>
        </p:spPr>
        <p:txBody>
          <a:bodyPr lIns="0" tIns="0" rIns="0" bIns="0" rtlCol="0" anchor="t">
            <a:spAutoFit/>
          </a:bodyPr>
          <a:lstStyle/>
          <a:p>
            <a:pPr algn="l">
              <a:lnSpc>
                <a:spcPts val="2239"/>
              </a:lnSpc>
            </a:pPr>
            <a:r>
              <a:rPr lang="en-US" sz="1599" spc="-35">
                <a:solidFill>
                  <a:srgbClr val="000000"/>
                </a:solidFill>
                <a:latin typeface="Montserrat"/>
                <a:ea typeface="Montserrat"/>
                <a:cs typeface="Montserrat"/>
                <a:sym typeface="Montserrat"/>
              </a:rPr>
              <a:t>PLANNING</a:t>
            </a:r>
          </a:p>
        </p:txBody>
      </p:sp>
      <p:sp>
        <p:nvSpPr>
          <p:cNvPr id="115" name="TextBox 115"/>
          <p:cNvSpPr txBox="1"/>
          <p:nvPr/>
        </p:nvSpPr>
        <p:spPr>
          <a:xfrm>
            <a:off x="1187577" y="20294317"/>
            <a:ext cx="165449" cy="404651"/>
          </a:xfrm>
          <a:prstGeom prst="rect">
            <a:avLst/>
          </a:prstGeom>
        </p:spPr>
        <p:txBody>
          <a:bodyPr lIns="0" tIns="0" rIns="0" bIns="0" rtlCol="0" anchor="t">
            <a:spAutoFit/>
          </a:bodyPr>
          <a:lstStyle/>
          <a:p>
            <a:pPr algn="l">
              <a:lnSpc>
                <a:spcPts val="3274"/>
              </a:lnSpc>
            </a:pPr>
            <a:r>
              <a:rPr lang="en-US" sz="2339">
                <a:solidFill>
                  <a:srgbClr val="000000"/>
                </a:solidFill>
                <a:latin typeface="Tahoma"/>
                <a:ea typeface="Tahoma"/>
                <a:cs typeface="Tahoma"/>
                <a:sym typeface="Tahoma"/>
              </a:rPr>
              <a:t>1</a:t>
            </a:r>
          </a:p>
        </p:txBody>
      </p:sp>
      <p:sp>
        <p:nvSpPr>
          <p:cNvPr id="116" name="TextBox 116"/>
          <p:cNvSpPr txBox="1"/>
          <p:nvPr/>
        </p:nvSpPr>
        <p:spPr>
          <a:xfrm>
            <a:off x="1725930" y="20286697"/>
            <a:ext cx="4147528" cy="393002"/>
          </a:xfrm>
          <a:prstGeom prst="rect">
            <a:avLst/>
          </a:prstGeom>
        </p:spPr>
        <p:txBody>
          <a:bodyPr lIns="0" tIns="0" rIns="0" bIns="0" rtlCol="0" anchor="t">
            <a:spAutoFit/>
          </a:bodyPr>
          <a:lstStyle/>
          <a:p>
            <a:pPr algn="r">
              <a:lnSpc>
                <a:spcPts val="1590"/>
              </a:lnSpc>
            </a:pPr>
            <a:r>
              <a:rPr lang="en-US" sz="2339">
                <a:solidFill>
                  <a:srgbClr val="000000"/>
                </a:solidFill>
                <a:latin typeface="Tahoma"/>
                <a:ea typeface="Tahoma"/>
                <a:cs typeface="Tahoma"/>
                <a:sym typeface="Tahoma"/>
              </a:rPr>
              <a:t>Proposed North West Elevation</a:t>
            </a:r>
          </a:p>
          <a:p>
            <a:pPr algn="r">
              <a:lnSpc>
                <a:spcPts val="2436"/>
              </a:lnSpc>
            </a:pPr>
            <a:r>
              <a:rPr lang="en-US" sz="974">
                <a:solidFill>
                  <a:srgbClr val="000000"/>
                </a:solidFill>
                <a:latin typeface="Tahoma"/>
                <a:ea typeface="Tahoma"/>
                <a:cs typeface="Tahoma"/>
                <a:sym typeface="Tahoma"/>
              </a:rPr>
              <a:t>Scale: 1 : 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2603" y="457200"/>
            <a:ext cx="29171903" cy="20523203"/>
          </a:xfrm>
          <a:custGeom>
            <a:avLst/>
            <a:gdLst/>
            <a:ahLst/>
            <a:cxnLst/>
            <a:rect l="l" t="t" r="r" b="b"/>
            <a:pathLst>
              <a:path w="29171903" h="20523203">
                <a:moveTo>
                  <a:pt x="0" y="0"/>
                </a:moveTo>
                <a:lnTo>
                  <a:pt x="29171903" y="0"/>
                </a:lnTo>
                <a:lnTo>
                  <a:pt x="29171903" y="20523203"/>
                </a:lnTo>
                <a:lnTo>
                  <a:pt x="0" y="20523203"/>
                </a:lnTo>
                <a:lnTo>
                  <a:pt x="0" y="0"/>
                </a:lnTo>
                <a:close/>
              </a:path>
            </a:pathLst>
          </a:custGeom>
          <a:blipFill>
            <a:blip r:embed="rId2"/>
            <a:stretch>
              <a:fillRect/>
            </a:stretch>
          </a:blipFill>
        </p:spPr>
        <p:txBody>
          <a:bodyPr/>
          <a:lstStyle/>
          <a:p>
            <a:endParaRPr lang="en-GB"/>
          </a:p>
        </p:txBody>
      </p:sp>
      <p:sp>
        <p:nvSpPr>
          <p:cNvPr id="3" name="TextBox 3"/>
          <p:cNvSpPr txBox="1"/>
          <p:nvPr/>
        </p:nvSpPr>
        <p:spPr>
          <a:xfrm rot="1213860">
            <a:off x="4186009" y="2599746"/>
            <a:ext cx="400355" cy="150466"/>
          </a:xfrm>
          <a:prstGeom prst="rect">
            <a:avLst/>
          </a:prstGeom>
        </p:spPr>
        <p:txBody>
          <a:bodyPr lIns="0" tIns="0" rIns="0" bIns="0" rtlCol="0" anchor="t">
            <a:spAutoFit/>
          </a:bodyPr>
          <a:lstStyle/>
          <a:p>
            <a:pPr algn="l">
              <a:lnSpc>
                <a:spcPts val="1217"/>
              </a:lnSpc>
            </a:pPr>
            <a:r>
              <a:rPr lang="en-US" sz="869" spc="19">
                <a:solidFill>
                  <a:srgbClr val="000000"/>
                </a:solidFill>
                <a:latin typeface="Open Sans"/>
                <a:ea typeface="Open Sans"/>
                <a:cs typeface="Open Sans"/>
                <a:sym typeface="Open Sans"/>
              </a:rPr>
              <a:t>NORTH</a:t>
            </a:r>
          </a:p>
        </p:txBody>
      </p:sp>
      <p:sp>
        <p:nvSpPr>
          <p:cNvPr id="4" name="TextBox 4"/>
          <p:cNvSpPr txBox="1"/>
          <p:nvPr/>
        </p:nvSpPr>
        <p:spPr>
          <a:xfrm>
            <a:off x="2654046" y="6740395"/>
            <a:ext cx="1146048"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Trim back hedge</a:t>
            </a:r>
          </a:p>
        </p:txBody>
      </p:sp>
      <p:sp>
        <p:nvSpPr>
          <p:cNvPr id="5" name="TextBox 5"/>
          <p:cNvSpPr txBox="1"/>
          <p:nvPr/>
        </p:nvSpPr>
        <p:spPr>
          <a:xfrm>
            <a:off x="2654046" y="9663427"/>
            <a:ext cx="1146048"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Trim back hedge</a:t>
            </a:r>
          </a:p>
        </p:txBody>
      </p:sp>
      <p:sp>
        <p:nvSpPr>
          <p:cNvPr id="6" name="TextBox 6"/>
          <p:cNvSpPr txBox="1"/>
          <p:nvPr/>
        </p:nvSpPr>
        <p:spPr>
          <a:xfrm>
            <a:off x="2297430" y="13224634"/>
            <a:ext cx="1513856"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New asphalt surfacing</a:t>
            </a:r>
          </a:p>
        </p:txBody>
      </p:sp>
      <p:sp>
        <p:nvSpPr>
          <p:cNvPr id="7" name="TextBox 7"/>
          <p:cNvSpPr txBox="1"/>
          <p:nvPr/>
        </p:nvSpPr>
        <p:spPr>
          <a:xfrm>
            <a:off x="2095119" y="7622029"/>
            <a:ext cx="1710528"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Existing asphalt sidewalk</a:t>
            </a:r>
          </a:p>
        </p:txBody>
      </p:sp>
      <p:sp>
        <p:nvSpPr>
          <p:cNvPr id="8" name="TextBox 8"/>
          <p:cNvSpPr txBox="1"/>
          <p:nvPr/>
        </p:nvSpPr>
        <p:spPr>
          <a:xfrm>
            <a:off x="2095119" y="14378683"/>
            <a:ext cx="1710528"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Existing asphalt sidewalk</a:t>
            </a:r>
          </a:p>
        </p:txBody>
      </p:sp>
      <p:sp>
        <p:nvSpPr>
          <p:cNvPr id="9" name="TextBox 9"/>
          <p:cNvSpPr txBox="1"/>
          <p:nvPr/>
        </p:nvSpPr>
        <p:spPr>
          <a:xfrm>
            <a:off x="2951988" y="11845033"/>
            <a:ext cx="846572"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Existing wall</a:t>
            </a:r>
          </a:p>
        </p:txBody>
      </p:sp>
      <p:sp>
        <p:nvSpPr>
          <p:cNvPr id="10" name="TextBox 10"/>
          <p:cNvSpPr txBox="1"/>
          <p:nvPr/>
        </p:nvSpPr>
        <p:spPr>
          <a:xfrm>
            <a:off x="5844159" y="18175729"/>
            <a:ext cx="1710528"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Existing asphalt sidewalk</a:t>
            </a:r>
          </a:p>
        </p:txBody>
      </p:sp>
      <p:sp>
        <p:nvSpPr>
          <p:cNvPr id="11" name="TextBox 11"/>
          <p:cNvSpPr txBox="1"/>
          <p:nvPr/>
        </p:nvSpPr>
        <p:spPr>
          <a:xfrm>
            <a:off x="4855464" y="18567778"/>
            <a:ext cx="2736847"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Existing wall. Reinstated where required</a:t>
            </a:r>
          </a:p>
        </p:txBody>
      </p:sp>
      <p:sp>
        <p:nvSpPr>
          <p:cNvPr id="12" name="TextBox 12"/>
          <p:cNvSpPr txBox="1"/>
          <p:nvPr/>
        </p:nvSpPr>
        <p:spPr>
          <a:xfrm>
            <a:off x="6765798" y="4632322"/>
            <a:ext cx="1513856"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New asphalt surfacing</a:t>
            </a:r>
          </a:p>
        </p:txBody>
      </p:sp>
      <p:sp>
        <p:nvSpPr>
          <p:cNvPr id="13" name="TextBox 13"/>
          <p:cNvSpPr txBox="1"/>
          <p:nvPr/>
        </p:nvSpPr>
        <p:spPr>
          <a:xfrm>
            <a:off x="7122795" y="5050279"/>
            <a:ext cx="1146048"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Trim back hedge</a:t>
            </a:r>
          </a:p>
        </p:txBody>
      </p:sp>
      <p:sp>
        <p:nvSpPr>
          <p:cNvPr id="14" name="TextBox 14"/>
          <p:cNvSpPr txBox="1"/>
          <p:nvPr/>
        </p:nvSpPr>
        <p:spPr>
          <a:xfrm>
            <a:off x="10083927" y="18176110"/>
            <a:ext cx="1633738"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Extend kerb drop by 8m</a:t>
            </a:r>
          </a:p>
        </p:txBody>
      </p:sp>
      <p:sp>
        <p:nvSpPr>
          <p:cNvPr id="15" name="TextBox 15"/>
          <p:cNvSpPr txBox="1"/>
          <p:nvPr/>
        </p:nvSpPr>
        <p:spPr>
          <a:xfrm>
            <a:off x="10083165" y="18582637"/>
            <a:ext cx="1877197"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New bellmouth with R = 4m</a:t>
            </a:r>
          </a:p>
        </p:txBody>
      </p:sp>
      <p:sp>
        <p:nvSpPr>
          <p:cNvPr id="16" name="TextBox 16"/>
          <p:cNvSpPr txBox="1"/>
          <p:nvPr/>
        </p:nvSpPr>
        <p:spPr>
          <a:xfrm>
            <a:off x="11081004" y="4632322"/>
            <a:ext cx="1817646"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Parent + Child parking bay</a:t>
            </a:r>
          </a:p>
        </p:txBody>
      </p:sp>
      <p:sp>
        <p:nvSpPr>
          <p:cNvPr id="17" name="TextBox 17"/>
          <p:cNvSpPr txBox="1"/>
          <p:nvPr/>
        </p:nvSpPr>
        <p:spPr>
          <a:xfrm>
            <a:off x="11476101" y="5050279"/>
            <a:ext cx="1146048"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Trim back hedge</a:t>
            </a:r>
          </a:p>
        </p:txBody>
      </p:sp>
      <p:sp>
        <p:nvSpPr>
          <p:cNvPr id="18" name="TextBox 18"/>
          <p:cNvSpPr txBox="1"/>
          <p:nvPr/>
        </p:nvSpPr>
        <p:spPr>
          <a:xfrm>
            <a:off x="12685395" y="18299554"/>
            <a:ext cx="88089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Existing kerb</a:t>
            </a:r>
          </a:p>
        </p:txBody>
      </p:sp>
      <p:sp>
        <p:nvSpPr>
          <p:cNvPr id="19" name="TextBox 19"/>
          <p:cNvSpPr txBox="1"/>
          <p:nvPr/>
        </p:nvSpPr>
        <p:spPr>
          <a:xfrm>
            <a:off x="17525619" y="4630798"/>
            <a:ext cx="2668381"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New 600mm x 600mm concrete paving</a:t>
            </a:r>
          </a:p>
        </p:txBody>
      </p:sp>
      <p:sp>
        <p:nvSpPr>
          <p:cNvPr id="20" name="TextBox 20"/>
          <p:cNvSpPr txBox="1"/>
          <p:nvPr/>
        </p:nvSpPr>
        <p:spPr>
          <a:xfrm>
            <a:off x="17534001" y="5050279"/>
            <a:ext cx="1146048"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Trim back hedge</a:t>
            </a:r>
          </a:p>
        </p:txBody>
      </p:sp>
      <p:sp>
        <p:nvSpPr>
          <p:cNvPr id="21" name="TextBox 21"/>
          <p:cNvSpPr txBox="1"/>
          <p:nvPr/>
        </p:nvSpPr>
        <p:spPr>
          <a:xfrm>
            <a:off x="14944725" y="18175729"/>
            <a:ext cx="812559"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New edging</a:t>
            </a:r>
          </a:p>
        </p:txBody>
      </p:sp>
      <p:sp>
        <p:nvSpPr>
          <p:cNvPr id="22" name="TextBox 22"/>
          <p:cNvSpPr txBox="1"/>
          <p:nvPr/>
        </p:nvSpPr>
        <p:spPr>
          <a:xfrm>
            <a:off x="17538573" y="18175729"/>
            <a:ext cx="2736856"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Existing wall. Reinstated where required</a:t>
            </a:r>
          </a:p>
        </p:txBody>
      </p:sp>
      <p:sp>
        <p:nvSpPr>
          <p:cNvPr id="23" name="TextBox 23"/>
          <p:cNvSpPr txBox="1"/>
          <p:nvPr/>
        </p:nvSpPr>
        <p:spPr>
          <a:xfrm>
            <a:off x="14932152" y="18568159"/>
            <a:ext cx="2668381"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New 600mm x 600mm concrete paving</a:t>
            </a:r>
          </a:p>
        </p:txBody>
      </p:sp>
      <p:sp>
        <p:nvSpPr>
          <p:cNvPr id="24" name="TextBox 24"/>
          <p:cNvSpPr txBox="1"/>
          <p:nvPr/>
        </p:nvSpPr>
        <p:spPr>
          <a:xfrm>
            <a:off x="21572601" y="18154393"/>
            <a:ext cx="1710538"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Existing asphalt sidewalk</a:t>
            </a:r>
          </a:p>
        </p:txBody>
      </p:sp>
      <p:sp>
        <p:nvSpPr>
          <p:cNvPr id="25" name="TextBox 25"/>
          <p:cNvSpPr txBox="1"/>
          <p:nvPr/>
        </p:nvSpPr>
        <p:spPr>
          <a:xfrm>
            <a:off x="21674709" y="18567778"/>
            <a:ext cx="1146048" cy="320802"/>
          </a:xfrm>
          <a:prstGeom prst="rect">
            <a:avLst/>
          </a:prstGeom>
        </p:spPr>
        <p:txBody>
          <a:bodyPr lIns="0" tIns="0" rIns="0" bIns="0" rtlCol="0" anchor="t">
            <a:spAutoFit/>
          </a:bodyPr>
          <a:lstStyle/>
          <a:p>
            <a:pPr algn="l">
              <a:lnSpc>
                <a:spcPts val="2970"/>
              </a:lnSpc>
            </a:pPr>
            <a:r>
              <a:rPr lang="en-US" sz="1188" spc="-8">
                <a:solidFill>
                  <a:srgbClr val="000000"/>
                </a:solidFill>
                <a:latin typeface="IBM Plex Sans"/>
                <a:ea typeface="IBM Plex Sans"/>
                <a:cs typeface="IBM Plex Sans"/>
                <a:sym typeface="IBM Plex Sans"/>
              </a:rPr>
              <a:t>Trim back hedge</a:t>
            </a:r>
          </a:p>
        </p:txBody>
      </p:sp>
      <p:sp>
        <p:nvSpPr>
          <p:cNvPr id="26" name="TextBox 26"/>
          <p:cNvSpPr txBox="1"/>
          <p:nvPr/>
        </p:nvSpPr>
        <p:spPr>
          <a:xfrm>
            <a:off x="22889337" y="12900403"/>
            <a:ext cx="1111577"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New cycle racks</a:t>
            </a:r>
          </a:p>
        </p:txBody>
      </p:sp>
      <p:sp>
        <p:nvSpPr>
          <p:cNvPr id="27" name="TextBox 27"/>
          <p:cNvSpPr txBox="1"/>
          <p:nvPr/>
        </p:nvSpPr>
        <p:spPr>
          <a:xfrm>
            <a:off x="22889337" y="13395322"/>
            <a:ext cx="1111577"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New cycle racks</a:t>
            </a:r>
          </a:p>
        </p:txBody>
      </p:sp>
      <p:sp>
        <p:nvSpPr>
          <p:cNvPr id="28" name="TextBox 28"/>
          <p:cNvSpPr txBox="1"/>
          <p:nvPr/>
        </p:nvSpPr>
        <p:spPr>
          <a:xfrm>
            <a:off x="22897338" y="14804641"/>
            <a:ext cx="1146048"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Trim back hedge</a:t>
            </a:r>
          </a:p>
        </p:txBody>
      </p:sp>
      <p:sp>
        <p:nvSpPr>
          <p:cNvPr id="29" name="TextBox 29"/>
          <p:cNvSpPr txBox="1"/>
          <p:nvPr/>
        </p:nvSpPr>
        <p:spPr>
          <a:xfrm>
            <a:off x="22889337" y="14290291"/>
            <a:ext cx="1513856"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New asphalt surfacing</a:t>
            </a:r>
          </a:p>
        </p:txBody>
      </p:sp>
      <p:sp>
        <p:nvSpPr>
          <p:cNvPr id="30" name="TextBox 30"/>
          <p:cNvSpPr txBox="1"/>
          <p:nvPr/>
        </p:nvSpPr>
        <p:spPr>
          <a:xfrm>
            <a:off x="22889337" y="10181587"/>
            <a:ext cx="2668381" cy="196977"/>
          </a:xfrm>
          <a:prstGeom prst="rect">
            <a:avLst/>
          </a:prstGeom>
        </p:spPr>
        <p:txBody>
          <a:bodyPr lIns="0" tIns="0" rIns="0" bIns="0" rtlCol="0" anchor="t">
            <a:spAutoFit/>
          </a:bodyPr>
          <a:lstStyle/>
          <a:p>
            <a:pPr algn="l">
              <a:lnSpc>
                <a:spcPts val="1663"/>
              </a:lnSpc>
            </a:pPr>
            <a:r>
              <a:rPr lang="en-US" sz="1188" spc="-8">
                <a:solidFill>
                  <a:srgbClr val="000000"/>
                </a:solidFill>
                <a:latin typeface="IBM Plex Sans"/>
                <a:ea typeface="IBM Plex Sans"/>
                <a:cs typeface="IBM Plex Sans"/>
                <a:sym typeface="IBM Plex Sans"/>
              </a:rPr>
              <a:t>New 600mm x 600mm concrete paving</a:t>
            </a:r>
          </a:p>
        </p:txBody>
      </p:sp>
      <p:sp>
        <p:nvSpPr>
          <p:cNvPr id="31" name="TextBox 31"/>
          <p:cNvSpPr txBox="1"/>
          <p:nvPr/>
        </p:nvSpPr>
        <p:spPr>
          <a:xfrm>
            <a:off x="27468195" y="7070722"/>
            <a:ext cx="393344"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Trees</a:t>
            </a:r>
          </a:p>
        </p:txBody>
      </p:sp>
      <p:sp>
        <p:nvSpPr>
          <p:cNvPr id="32" name="TextBox 32"/>
          <p:cNvSpPr txBox="1"/>
          <p:nvPr/>
        </p:nvSpPr>
        <p:spPr>
          <a:xfrm>
            <a:off x="27463623" y="7690990"/>
            <a:ext cx="410432"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Grass</a:t>
            </a:r>
          </a:p>
        </p:txBody>
      </p:sp>
      <p:sp>
        <p:nvSpPr>
          <p:cNvPr id="33" name="TextBox 33"/>
          <p:cNvSpPr txBox="1"/>
          <p:nvPr/>
        </p:nvSpPr>
        <p:spPr>
          <a:xfrm>
            <a:off x="27464004" y="8308972"/>
            <a:ext cx="1120483"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Concrete paving</a:t>
            </a:r>
          </a:p>
        </p:txBody>
      </p:sp>
      <p:sp>
        <p:nvSpPr>
          <p:cNvPr id="34" name="TextBox 34"/>
          <p:cNvSpPr txBox="1"/>
          <p:nvPr/>
        </p:nvSpPr>
        <p:spPr>
          <a:xfrm>
            <a:off x="27459432" y="5836282"/>
            <a:ext cx="1496578"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Existing building/walls</a:t>
            </a:r>
          </a:p>
        </p:txBody>
      </p:sp>
      <p:sp>
        <p:nvSpPr>
          <p:cNvPr id="35" name="TextBox 35"/>
          <p:cNvSpPr txBox="1"/>
          <p:nvPr/>
        </p:nvSpPr>
        <p:spPr>
          <a:xfrm>
            <a:off x="27459813" y="6452740"/>
            <a:ext cx="2001355" cy="196977"/>
          </a:xfrm>
          <a:prstGeom prst="rect">
            <a:avLst/>
          </a:prstGeom>
        </p:spPr>
        <p:txBody>
          <a:bodyPr lIns="0" tIns="0" rIns="0" bIns="0" rtlCol="0" anchor="t">
            <a:spAutoFit/>
          </a:bodyPr>
          <a:lstStyle/>
          <a:p>
            <a:pPr algn="l">
              <a:lnSpc>
                <a:spcPts val="1663"/>
              </a:lnSpc>
            </a:pPr>
            <a:r>
              <a:rPr lang="en-US" sz="1187" spc="-8">
                <a:solidFill>
                  <a:srgbClr val="000000"/>
                </a:solidFill>
                <a:latin typeface="IBM Plex Sans"/>
                <a:ea typeface="IBM Plex Sans"/>
                <a:cs typeface="IBM Plex Sans"/>
                <a:sym typeface="IBM Plex Sans"/>
              </a:rPr>
              <a:t>Proposed new building works</a:t>
            </a:r>
          </a:p>
        </p:txBody>
      </p:sp>
      <p:sp>
        <p:nvSpPr>
          <p:cNvPr id="36" name="TextBox 36"/>
          <p:cNvSpPr txBox="1"/>
          <p:nvPr/>
        </p:nvSpPr>
        <p:spPr>
          <a:xfrm>
            <a:off x="8674227" y="17081621"/>
            <a:ext cx="547249"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Grass</a:t>
            </a:r>
          </a:p>
        </p:txBody>
      </p:sp>
      <p:sp>
        <p:nvSpPr>
          <p:cNvPr id="37" name="TextBox 37"/>
          <p:cNvSpPr txBox="1"/>
          <p:nvPr/>
        </p:nvSpPr>
        <p:spPr>
          <a:xfrm>
            <a:off x="8551926" y="10670153"/>
            <a:ext cx="809482"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Car Park</a:t>
            </a:r>
          </a:p>
        </p:txBody>
      </p:sp>
      <p:sp>
        <p:nvSpPr>
          <p:cNvPr id="38" name="TextBox 38"/>
          <p:cNvSpPr txBox="1"/>
          <p:nvPr/>
        </p:nvSpPr>
        <p:spPr>
          <a:xfrm>
            <a:off x="8597265" y="8060303"/>
            <a:ext cx="684314"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Asphalt</a:t>
            </a:r>
          </a:p>
        </p:txBody>
      </p:sp>
      <p:sp>
        <p:nvSpPr>
          <p:cNvPr id="39" name="TextBox 39"/>
          <p:cNvSpPr txBox="1"/>
          <p:nvPr/>
        </p:nvSpPr>
        <p:spPr>
          <a:xfrm>
            <a:off x="8733282" y="14208500"/>
            <a:ext cx="684314"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Asphalt</a:t>
            </a:r>
          </a:p>
        </p:txBody>
      </p:sp>
      <p:sp>
        <p:nvSpPr>
          <p:cNvPr id="40" name="TextBox 40"/>
          <p:cNvSpPr txBox="1"/>
          <p:nvPr/>
        </p:nvSpPr>
        <p:spPr>
          <a:xfrm>
            <a:off x="13994130" y="6146159"/>
            <a:ext cx="604285"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Gravel</a:t>
            </a:r>
          </a:p>
        </p:txBody>
      </p:sp>
      <p:sp>
        <p:nvSpPr>
          <p:cNvPr id="41" name="TextBox 41"/>
          <p:cNvSpPr txBox="1"/>
          <p:nvPr/>
        </p:nvSpPr>
        <p:spPr>
          <a:xfrm>
            <a:off x="14980539" y="16664045"/>
            <a:ext cx="684314"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Asphalt</a:t>
            </a:r>
          </a:p>
        </p:txBody>
      </p:sp>
      <p:sp>
        <p:nvSpPr>
          <p:cNvPr id="42" name="TextBox 42"/>
          <p:cNvSpPr txBox="1"/>
          <p:nvPr/>
        </p:nvSpPr>
        <p:spPr>
          <a:xfrm>
            <a:off x="18015585" y="17081621"/>
            <a:ext cx="547249"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Grass</a:t>
            </a:r>
          </a:p>
        </p:txBody>
      </p:sp>
      <p:sp>
        <p:nvSpPr>
          <p:cNvPr id="43" name="TextBox 43"/>
          <p:cNvSpPr txBox="1"/>
          <p:nvPr/>
        </p:nvSpPr>
        <p:spPr>
          <a:xfrm>
            <a:off x="18950559" y="9081764"/>
            <a:ext cx="547249"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Grass</a:t>
            </a:r>
          </a:p>
        </p:txBody>
      </p:sp>
      <p:sp>
        <p:nvSpPr>
          <p:cNvPr id="44" name="TextBox 44"/>
          <p:cNvSpPr txBox="1"/>
          <p:nvPr/>
        </p:nvSpPr>
        <p:spPr>
          <a:xfrm>
            <a:off x="20097369" y="15860516"/>
            <a:ext cx="604285" cy="265814"/>
          </a:xfrm>
          <a:prstGeom prst="rect">
            <a:avLst/>
          </a:prstGeom>
        </p:spPr>
        <p:txBody>
          <a:bodyPr lIns="0" tIns="0" rIns="0" bIns="0" rtlCol="0" anchor="t">
            <a:spAutoFit/>
          </a:bodyPr>
          <a:lstStyle/>
          <a:p>
            <a:pPr algn="l">
              <a:lnSpc>
                <a:spcPts val="2217"/>
              </a:lnSpc>
            </a:pPr>
            <a:r>
              <a:rPr lang="en-US" sz="1584" spc="-11">
                <a:solidFill>
                  <a:srgbClr val="000000"/>
                </a:solidFill>
                <a:latin typeface="IBM Plex Sans"/>
                <a:ea typeface="IBM Plex Sans"/>
                <a:cs typeface="IBM Plex Sans"/>
                <a:sym typeface="IBM Plex Sans"/>
              </a:rPr>
              <a:t>Gravel</a:t>
            </a:r>
          </a:p>
        </p:txBody>
      </p:sp>
      <p:sp>
        <p:nvSpPr>
          <p:cNvPr id="45" name="TextBox 45"/>
          <p:cNvSpPr txBox="1"/>
          <p:nvPr/>
        </p:nvSpPr>
        <p:spPr>
          <a:xfrm>
            <a:off x="22248114" y="1916668"/>
            <a:ext cx="353578" cy="3358410"/>
          </a:xfrm>
          <a:prstGeom prst="rect">
            <a:avLst/>
          </a:prstGeom>
        </p:spPr>
        <p:txBody>
          <a:bodyPr lIns="0" tIns="0" rIns="0" bIns="0" rtlCol="0" anchor="t">
            <a:spAutoFit/>
          </a:bodyPr>
          <a:lstStyle/>
          <a:p>
            <a:pPr algn="ctr">
              <a:lnSpc>
                <a:spcPts val="2420"/>
              </a:lnSpc>
            </a:pPr>
            <a:r>
              <a:rPr lang="en-US" sz="1584" spc="-11">
                <a:solidFill>
                  <a:srgbClr val="000000"/>
                </a:solidFill>
                <a:latin typeface="IBM Plex Sans"/>
                <a:ea typeface="IBM Plex Sans"/>
                <a:cs typeface="IBM Plex Sans"/>
                <a:sym typeface="IBM Plex Sans"/>
              </a:rPr>
              <a:t>T1 T2 T3 T4 T5 T6 T7 T8 T9 T10 T11</a:t>
            </a:r>
          </a:p>
        </p:txBody>
      </p:sp>
      <p:sp>
        <p:nvSpPr>
          <p:cNvPr id="46" name="TextBox 46"/>
          <p:cNvSpPr txBox="1"/>
          <p:nvPr/>
        </p:nvSpPr>
        <p:spPr>
          <a:xfrm>
            <a:off x="24106127" y="1916668"/>
            <a:ext cx="524694" cy="3358410"/>
          </a:xfrm>
          <a:prstGeom prst="rect">
            <a:avLst/>
          </a:prstGeom>
        </p:spPr>
        <p:txBody>
          <a:bodyPr lIns="0" tIns="0" rIns="0" bIns="0" rtlCol="0" anchor="t">
            <a:spAutoFit/>
          </a:bodyPr>
          <a:lstStyle/>
          <a:p>
            <a:pPr algn="just">
              <a:lnSpc>
                <a:spcPts val="2420"/>
              </a:lnSpc>
            </a:pPr>
            <a:r>
              <a:rPr lang="en-US" sz="1584" spc="-11">
                <a:solidFill>
                  <a:srgbClr val="000000"/>
                </a:solidFill>
                <a:latin typeface="IBM Plex Sans"/>
                <a:ea typeface="IBM Plex Sans"/>
                <a:cs typeface="IBM Plex Sans"/>
                <a:sym typeface="IBM Plex Sans"/>
              </a:rPr>
              <a:t>T.B.C T.B.C T.B.C T.B.C T.B.C T.B.C T.B.C T.B.C T.B.C T.B.C T.B.C</a:t>
            </a:r>
          </a:p>
        </p:txBody>
      </p:sp>
      <p:sp>
        <p:nvSpPr>
          <p:cNvPr id="47" name="TextBox 47"/>
          <p:cNvSpPr txBox="1"/>
          <p:nvPr/>
        </p:nvSpPr>
        <p:spPr>
          <a:xfrm>
            <a:off x="27729561" y="18183482"/>
            <a:ext cx="1631032" cy="443732"/>
          </a:xfrm>
          <a:prstGeom prst="rect">
            <a:avLst/>
          </a:prstGeom>
        </p:spPr>
        <p:txBody>
          <a:bodyPr lIns="0" tIns="0" rIns="0" bIns="0" rtlCol="0" anchor="t">
            <a:spAutoFit/>
          </a:bodyPr>
          <a:lstStyle/>
          <a:p>
            <a:pPr algn="ctr">
              <a:lnSpc>
                <a:spcPts val="1775"/>
              </a:lnSpc>
            </a:pPr>
            <a:r>
              <a:rPr lang="en-US" sz="1583" spc="-11">
                <a:solidFill>
                  <a:srgbClr val="000000"/>
                </a:solidFill>
                <a:latin typeface="IBM Plex Sans"/>
                <a:ea typeface="IBM Plex Sans"/>
                <a:cs typeface="IBM Plex Sans"/>
                <a:sym typeface="IBM Plex Sans"/>
              </a:rPr>
              <a:t>Proposed Landscaping Plan</a:t>
            </a:r>
          </a:p>
        </p:txBody>
      </p:sp>
      <p:sp>
        <p:nvSpPr>
          <p:cNvPr id="48" name="TextBox 48"/>
          <p:cNvSpPr txBox="1"/>
          <p:nvPr/>
        </p:nvSpPr>
        <p:spPr>
          <a:xfrm>
            <a:off x="5799201" y="7988294"/>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T9</a:t>
            </a:r>
          </a:p>
        </p:txBody>
      </p:sp>
      <p:sp>
        <p:nvSpPr>
          <p:cNvPr id="49" name="TextBox 49"/>
          <p:cNvSpPr txBox="1"/>
          <p:nvPr/>
        </p:nvSpPr>
        <p:spPr>
          <a:xfrm>
            <a:off x="5935980" y="10846937"/>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T8</a:t>
            </a:r>
          </a:p>
        </p:txBody>
      </p:sp>
      <p:sp>
        <p:nvSpPr>
          <p:cNvPr id="50" name="TextBox 50"/>
          <p:cNvSpPr txBox="1"/>
          <p:nvPr/>
        </p:nvSpPr>
        <p:spPr>
          <a:xfrm>
            <a:off x="5898261" y="6180830"/>
            <a:ext cx="441931"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T10</a:t>
            </a:r>
          </a:p>
        </p:txBody>
      </p:sp>
      <p:sp>
        <p:nvSpPr>
          <p:cNvPr id="51" name="TextBox 51"/>
          <p:cNvSpPr txBox="1"/>
          <p:nvPr/>
        </p:nvSpPr>
        <p:spPr>
          <a:xfrm>
            <a:off x="7091553" y="15908903"/>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T7</a:t>
            </a:r>
          </a:p>
        </p:txBody>
      </p:sp>
      <p:sp>
        <p:nvSpPr>
          <p:cNvPr id="52" name="TextBox 52"/>
          <p:cNvSpPr txBox="1"/>
          <p:nvPr/>
        </p:nvSpPr>
        <p:spPr>
          <a:xfrm>
            <a:off x="7048119" y="6126728"/>
            <a:ext cx="441931"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T11</a:t>
            </a:r>
          </a:p>
        </p:txBody>
      </p:sp>
      <p:sp>
        <p:nvSpPr>
          <p:cNvPr id="53" name="TextBox 53"/>
          <p:cNvSpPr txBox="1"/>
          <p:nvPr/>
        </p:nvSpPr>
        <p:spPr>
          <a:xfrm>
            <a:off x="17216247" y="16637375"/>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T6</a:t>
            </a:r>
          </a:p>
        </p:txBody>
      </p:sp>
      <p:sp>
        <p:nvSpPr>
          <p:cNvPr id="54" name="TextBox 54"/>
          <p:cNvSpPr txBox="1"/>
          <p:nvPr/>
        </p:nvSpPr>
        <p:spPr>
          <a:xfrm>
            <a:off x="17987391" y="6415526"/>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T3</a:t>
            </a:r>
          </a:p>
        </p:txBody>
      </p:sp>
      <p:sp>
        <p:nvSpPr>
          <p:cNvPr id="55" name="TextBox 55"/>
          <p:cNvSpPr txBox="1"/>
          <p:nvPr/>
        </p:nvSpPr>
        <p:spPr>
          <a:xfrm>
            <a:off x="19420332" y="16642328"/>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T5</a:t>
            </a:r>
          </a:p>
        </p:txBody>
      </p:sp>
      <p:sp>
        <p:nvSpPr>
          <p:cNvPr id="56" name="TextBox 56"/>
          <p:cNvSpPr txBox="1"/>
          <p:nvPr/>
        </p:nvSpPr>
        <p:spPr>
          <a:xfrm>
            <a:off x="20116038" y="6798812"/>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T1</a:t>
            </a:r>
          </a:p>
        </p:txBody>
      </p:sp>
      <p:sp>
        <p:nvSpPr>
          <p:cNvPr id="57" name="TextBox 57"/>
          <p:cNvSpPr txBox="1"/>
          <p:nvPr/>
        </p:nvSpPr>
        <p:spPr>
          <a:xfrm>
            <a:off x="21028533" y="8306810"/>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T2</a:t>
            </a:r>
          </a:p>
        </p:txBody>
      </p:sp>
      <p:sp>
        <p:nvSpPr>
          <p:cNvPr id="58" name="TextBox 58"/>
          <p:cNvSpPr txBox="1"/>
          <p:nvPr/>
        </p:nvSpPr>
        <p:spPr>
          <a:xfrm>
            <a:off x="21420582" y="16668617"/>
            <a:ext cx="299323" cy="334651"/>
          </a:xfrm>
          <a:prstGeom prst="rect">
            <a:avLst/>
          </a:prstGeom>
        </p:spPr>
        <p:txBody>
          <a:bodyPr lIns="0" tIns="0" rIns="0" bIns="0" rtlCol="0" anchor="t">
            <a:spAutoFit/>
          </a:bodyPr>
          <a:lstStyle/>
          <a:p>
            <a:pPr algn="l">
              <a:lnSpc>
                <a:spcPts val="2772"/>
              </a:lnSpc>
            </a:pPr>
            <a:r>
              <a:rPr lang="en-US" sz="1980" spc="-43">
                <a:solidFill>
                  <a:srgbClr val="000000"/>
                </a:solidFill>
                <a:latin typeface="Montserrat"/>
                <a:ea typeface="Montserrat"/>
                <a:cs typeface="Montserrat"/>
                <a:sym typeface="Montserrat"/>
              </a:rPr>
              <a:t>T4</a:t>
            </a:r>
          </a:p>
        </p:txBody>
      </p:sp>
      <p:sp>
        <p:nvSpPr>
          <p:cNvPr id="59" name="TextBox 59"/>
          <p:cNvSpPr txBox="1"/>
          <p:nvPr/>
        </p:nvSpPr>
        <p:spPr>
          <a:xfrm>
            <a:off x="7517130" y="6961832"/>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a:t>
            </a:r>
          </a:p>
        </p:txBody>
      </p:sp>
      <p:sp>
        <p:nvSpPr>
          <p:cNvPr id="60" name="TextBox 60"/>
          <p:cNvSpPr txBox="1"/>
          <p:nvPr/>
        </p:nvSpPr>
        <p:spPr>
          <a:xfrm>
            <a:off x="7542276" y="7825940"/>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2</a:t>
            </a:r>
          </a:p>
        </p:txBody>
      </p:sp>
      <p:sp>
        <p:nvSpPr>
          <p:cNvPr id="61" name="TextBox 61"/>
          <p:cNvSpPr txBox="1"/>
          <p:nvPr/>
        </p:nvSpPr>
        <p:spPr>
          <a:xfrm>
            <a:off x="7570089" y="8688905"/>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3</a:t>
            </a:r>
          </a:p>
        </p:txBody>
      </p:sp>
      <p:sp>
        <p:nvSpPr>
          <p:cNvPr id="62" name="TextBox 62"/>
          <p:cNvSpPr txBox="1"/>
          <p:nvPr/>
        </p:nvSpPr>
        <p:spPr>
          <a:xfrm>
            <a:off x="7599807" y="9553775"/>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4</a:t>
            </a:r>
          </a:p>
        </p:txBody>
      </p:sp>
      <p:sp>
        <p:nvSpPr>
          <p:cNvPr id="63" name="TextBox 63"/>
          <p:cNvSpPr txBox="1"/>
          <p:nvPr/>
        </p:nvSpPr>
        <p:spPr>
          <a:xfrm>
            <a:off x="7627620" y="10416740"/>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5</a:t>
            </a:r>
          </a:p>
        </p:txBody>
      </p:sp>
      <p:sp>
        <p:nvSpPr>
          <p:cNvPr id="64" name="TextBox 64"/>
          <p:cNvSpPr txBox="1"/>
          <p:nvPr/>
        </p:nvSpPr>
        <p:spPr>
          <a:xfrm>
            <a:off x="7657719" y="11280848"/>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6</a:t>
            </a:r>
          </a:p>
        </p:txBody>
      </p:sp>
      <p:sp>
        <p:nvSpPr>
          <p:cNvPr id="65" name="TextBox 65"/>
          <p:cNvSpPr txBox="1"/>
          <p:nvPr/>
        </p:nvSpPr>
        <p:spPr>
          <a:xfrm>
            <a:off x="7687818" y="12145718"/>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7</a:t>
            </a:r>
          </a:p>
        </p:txBody>
      </p:sp>
      <p:sp>
        <p:nvSpPr>
          <p:cNvPr id="66" name="TextBox 66"/>
          <p:cNvSpPr txBox="1"/>
          <p:nvPr/>
        </p:nvSpPr>
        <p:spPr>
          <a:xfrm>
            <a:off x="7717536" y="13009064"/>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8</a:t>
            </a:r>
          </a:p>
        </p:txBody>
      </p:sp>
      <p:sp>
        <p:nvSpPr>
          <p:cNvPr id="67" name="TextBox 67"/>
          <p:cNvSpPr txBox="1"/>
          <p:nvPr/>
        </p:nvSpPr>
        <p:spPr>
          <a:xfrm>
            <a:off x="7748016" y="13872791"/>
            <a:ext cx="85563"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9</a:t>
            </a:r>
          </a:p>
        </p:txBody>
      </p:sp>
      <p:sp>
        <p:nvSpPr>
          <p:cNvPr id="68" name="TextBox 68"/>
          <p:cNvSpPr txBox="1"/>
          <p:nvPr/>
        </p:nvSpPr>
        <p:spPr>
          <a:xfrm>
            <a:off x="7732014" y="14736899"/>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10</a:t>
            </a:r>
          </a:p>
        </p:txBody>
      </p:sp>
      <p:sp>
        <p:nvSpPr>
          <p:cNvPr id="69" name="TextBox 69"/>
          <p:cNvSpPr txBox="1"/>
          <p:nvPr/>
        </p:nvSpPr>
        <p:spPr>
          <a:xfrm>
            <a:off x="8704707" y="16245278"/>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11</a:t>
            </a:r>
          </a:p>
        </p:txBody>
      </p:sp>
      <p:sp>
        <p:nvSpPr>
          <p:cNvPr id="70" name="TextBox 70"/>
          <p:cNvSpPr txBox="1"/>
          <p:nvPr/>
        </p:nvSpPr>
        <p:spPr>
          <a:xfrm>
            <a:off x="10077831" y="8690048"/>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14</a:t>
            </a:r>
          </a:p>
        </p:txBody>
      </p:sp>
      <p:sp>
        <p:nvSpPr>
          <p:cNvPr id="71" name="TextBox 71"/>
          <p:cNvSpPr txBox="1"/>
          <p:nvPr/>
        </p:nvSpPr>
        <p:spPr>
          <a:xfrm>
            <a:off x="10078212" y="9553013"/>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15</a:t>
            </a:r>
          </a:p>
        </p:txBody>
      </p:sp>
      <p:sp>
        <p:nvSpPr>
          <p:cNvPr id="72" name="TextBox 72"/>
          <p:cNvSpPr txBox="1"/>
          <p:nvPr/>
        </p:nvSpPr>
        <p:spPr>
          <a:xfrm>
            <a:off x="10078593" y="10417121"/>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16</a:t>
            </a:r>
          </a:p>
        </p:txBody>
      </p:sp>
      <p:sp>
        <p:nvSpPr>
          <p:cNvPr id="73" name="TextBox 73"/>
          <p:cNvSpPr txBox="1"/>
          <p:nvPr/>
        </p:nvSpPr>
        <p:spPr>
          <a:xfrm>
            <a:off x="10079355" y="12136574"/>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18</a:t>
            </a:r>
          </a:p>
        </p:txBody>
      </p:sp>
      <p:sp>
        <p:nvSpPr>
          <p:cNvPr id="74" name="TextBox 74"/>
          <p:cNvSpPr txBox="1"/>
          <p:nvPr/>
        </p:nvSpPr>
        <p:spPr>
          <a:xfrm>
            <a:off x="10079355" y="7824797"/>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13</a:t>
            </a:r>
          </a:p>
        </p:txBody>
      </p:sp>
      <p:sp>
        <p:nvSpPr>
          <p:cNvPr id="75" name="TextBox 75"/>
          <p:cNvSpPr txBox="1"/>
          <p:nvPr/>
        </p:nvSpPr>
        <p:spPr>
          <a:xfrm>
            <a:off x="10079355" y="11281991"/>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17</a:t>
            </a:r>
          </a:p>
        </p:txBody>
      </p:sp>
      <p:sp>
        <p:nvSpPr>
          <p:cNvPr id="76" name="TextBox 76"/>
          <p:cNvSpPr txBox="1"/>
          <p:nvPr/>
        </p:nvSpPr>
        <p:spPr>
          <a:xfrm>
            <a:off x="10079736" y="6961832"/>
            <a:ext cx="171126" cy="206502"/>
          </a:xfrm>
          <a:prstGeom prst="rect">
            <a:avLst/>
          </a:prstGeom>
        </p:spPr>
        <p:txBody>
          <a:bodyPr lIns="0" tIns="0" rIns="0" bIns="0" rtlCol="0" anchor="t">
            <a:spAutoFit/>
          </a:bodyPr>
          <a:lstStyle/>
          <a:p>
            <a:pPr algn="l">
              <a:lnSpc>
                <a:spcPts val="1663"/>
              </a:lnSpc>
            </a:pPr>
            <a:r>
              <a:rPr lang="en-US" sz="1188" spc="-26">
                <a:solidFill>
                  <a:srgbClr val="000000"/>
                </a:solidFill>
                <a:latin typeface="Montserrat"/>
                <a:ea typeface="Montserrat"/>
                <a:cs typeface="Montserrat"/>
                <a:sym typeface="Montserrat"/>
              </a:rPr>
              <a:t>12</a:t>
            </a:r>
          </a:p>
        </p:txBody>
      </p:sp>
      <p:sp>
        <p:nvSpPr>
          <p:cNvPr id="77" name="TextBox 77"/>
          <p:cNvSpPr txBox="1"/>
          <p:nvPr/>
        </p:nvSpPr>
        <p:spPr>
          <a:xfrm>
            <a:off x="6699885" y="9318755"/>
            <a:ext cx="17345" cy="221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78" name="TextBox 78"/>
          <p:cNvSpPr txBox="1"/>
          <p:nvPr/>
        </p:nvSpPr>
        <p:spPr>
          <a:xfrm>
            <a:off x="6700647" y="9311135"/>
            <a:ext cx="17345" cy="221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79" name="TextBox 79"/>
          <p:cNvSpPr txBox="1"/>
          <p:nvPr/>
        </p:nvSpPr>
        <p:spPr>
          <a:xfrm rot="5400000">
            <a:off x="20546930" y="14327981"/>
            <a:ext cx="18507" cy="983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©Smartblocks.co.uk ©</a:t>
            </a:r>
          </a:p>
        </p:txBody>
      </p:sp>
      <p:sp>
        <p:nvSpPr>
          <p:cNvPr id="80" name="TextBox 80"/>
          <p:cNvSpPr txBox="1"/>
          <p:nvPr/>
        </p:nvSpPr>
        <p:spPr>
          <a:xfrm rot="-10800000">
            <a:off x="11139059" y="10837621"/>
            <a:ext cx="17345" cy="221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81" name="TextBox 81"/>
          <p:cNvSpPr txBox="1"/>
          <p:nvPr/>
        </p:nvSpPr>
        <p:spPr>
          <a:xfrm rot="-10800000">
            <a:off x="11139821" y="10830001"/>
            <a:ext cx="17345" cy="2210"/>
          </a:xfrm>
          <a:prstGeom prst="rect">
            <a:avLst/>
          </a:prstGeom>
        </p:spPr>
        <p:txBody>
          <a:bodyPr lIns="0" tIns="0" rIns="0" bIns="0" rtlCol="0" anchor="t">
            <a:spAutoFit/>
          </a:bodyPr>
          <a:lstStyle/>
          <a:p>
            <a:pPr algn="l">
              <a:lnSpc>
                <a:spcPts val="20"/>
              </a:lnSpc>
            </a:pPr>
            <a:r>
              <a:rPr lang="en-US" sz="100" spc="0">
                <a:solidFill>
                  <a:srgbClr val="000000"/>
                </a:solidFill>
                <a:latin typeface="IBM Plex Sans"/>
                <a:ea typeface="IBM Plex Sans"/>
                <a:cs typeface="IBM Plex Sans"/>
                <a:sym typeface="IBM Plex Sans"/>
              </a:rPr>
              <a:t>Smartblocks.co.uk ©</a:t>
            </a:r>
          </a:p>
        </p:txBody>
      </p:sp>
      <p:sp>
        <p:nvSpPr>
          <p:cNvPr id="82" name="TextBox 82"/>
          <p:cNvSpPr txBox="1"/>
          <p:nvPr/>
        </p:nvSpPr>
        <p:spPr>
          <a:xfrm>
            <a:off x="19370802" y="20053954"/>
            <a:ext cx="2537536" cy="360159"/>
          </a:xfrm>
          <a:prstGeom prst="rect">
            <a:avLst/>
          </a:prstGeom>
        </p:spPr>
        <p:txBody>
          <a:bodyPr lIns="0" tIns="0" rIns="0" bIns="0" rtlCol="0" anchor="t">
            <a:spAutoFit/>
          </a:bodyPr>
          <a:lstStyle/>
          <a:p>
            <a:pPr algn="l">
              <a:lnSpc>
                <a:spcPts val="3005"/>
              </a:lnSpc>
            </a:pPr>
            <a:r>
              <a:rPr lang="en-US" sz="1485" spc="72">
                <a:solidFill>
                  <a:srgbClr val="000000"/>
                </a:solidFill>
                <a:latin typeface="Montserrat Bold"/>
                <a:ea typeface="Montserrat Bold"/>
                <a:cs typeface="Montserrat Bold"/>
                <a:sym typeface="Montserrat Bold"/>
              </a:rPr>
              <a:t>SCALE BAR 1 : 100 @ A1</a:t>
            </a:r>
          </a:p>
        </p:txBody>
      </p:sp>
      <p:sp>
        <p:nvSpPr>
          <p:cNvPr id="83" name="TextBox 83"/>
          <p:cNvSpPr txBox="1"/>
          <p:nvPr/>
        </p:nvSpPr>
        <p:spPr>
          <a:xfrm>
            <a:off x="19360896" y="20435716"/>
            <a:ext cx="128368" cy="360159"/>
          </a:xfrm>
          <a:prstGeom prst="rect">
            <a:avLst/>
          </a:prstGeom>
        </p:spPr>
        <p:txBody>
          <a:bodyPr lIns="0" tIns="0" rIns="0" bIns="0" rtlCol="0" anchor="t">
            <a:spAutoFit/>
          </a:bodyPr>
          <a:lstStyle/>
          <a:p>
            <a:pPr algn="l">
              <a:lnSpc>
                <a:spcPts val="3005"/>
              </a:lnSpc>
            </a:pPr>
            <a:r>
              <a:rPr lang="en-US" sz="1485" spc="72">
                <a:solidFill>
                  <a:srgbClr val="000000"/>
                </a:solidFill>
                <a:latin typeface="Montserrat Bold"/>
                <a:ea typeface="Montserrat Bold"/>
                <a:cs typeface="Montserrat Bold"/>
                <a:sym typeface="Montserrat Bold"/>
              </a:rPr>
              <a:t>0</a:t>
            </a:r>
          </a:p>
        </p:txBody>
      </p:sp>
      <p:sp>
        <p:nvSpPr>
          <p:cNvPr id="84" name="TextBox 84"/>
          <p:cNvSpPr txBox="1"/>
          <p:nvPr/>
        </p:nvSpPr>
        <p:spPr>
          <a:xfrm>
            <a:off x="21074253" y="20433430"/>
            <a:ext cx="320821" cy="360159"/>
          </a:xfrm>
          <a:prstGeom prst="rect">
            <a:avLst/>
          </a:prstGeom>
        </p:spPr>
        <p:txBody>
          <a:bodyPr lIns="0" tIns="0" rIns="0" bIns="0" rtlCol="0" anchor="t">
            <a:spAutoFit/>
          </a:bodyPr>
          <a:lstStyle/>
          <a:p>
            <a:pPr algn="l">
              <a:lnSpc>
                <a:spcPts val="3005"/>
              </a:lnSpc>
            </a:pPr>
            <a:r>
              <a:rPr lang="en-US" sz="1485" spc="72">
                <a:solidFill>
                  <a:srgbClr val="000000"/>
                </a:solidFill>
                <a:latin typeface="Montserrat Bold"/>
                <a:ea typeface="Montserrat Bold"/>
                <a:cs typeface="Montserrat Bold"/>
                <a:sym typeface="Montserrat Bold"/>
              </a:rPr>
              <a:t>5m</a:t>
            </a:r>
          </a:p>
        </p:txBody>
      </p:sp>
      <p:sp>
        <p:nvSpPr>
          <p:cNvPr id="85" name="TextBox 85"/>
          <p:cNvSpPr txBox="1"/>
          <p:nvPr/>
        </p:nvSpPr>
        <p:spPr>
          <a:xfrm>
            <a:off x="22724364" y="20530966"/>
            <a:ext cx="449189" cy="264909"/>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10m</a:t>
            </a:r>
          </a:p>
        </p:txBody>
      </p:sp>
      <p:sp>
        <p:nvSpPr>
          <p:cNvPr id="86" name="TextBox 86"/>
          <p:cNvSpPr txBox="1"/>
          <p:nvPr/>
        </p:nvSpPr>
        <p:spPr>
          <a:xfrm>
            <a:off x="26338520" y="20530966"/>
            <a:ext cx="449189" cy="264909"/>
          </a:xfrm>
          <a:prstGeom prst="rect">
            <a:avLst/>
          </a:prstGeom>
        </p:spPr>
        <p:txBody>
          <a:bodyPr lIns="0" tIns="0" rIns="0" bIns="0" rtlCol="0" anchor="t">
            <a:spAutoFit/>
          </a:bodyPr>
          <a:lstStyle/>
          <a:p>
            <a:pPr algn="l">
              <a:lnSpc>
                <a:spcPts val="2079"/>
              </a:lnSpc>
            </a:pPr>
            <a:r>
              <a:rPr lang="en-US" sz="1485" spc="72">
                <a:solidFill>
                  <a:srgbClr val="000000"/>
                </a:solidFill>
                <a:latin typeface="Montserrat Bold"/>
                <a:ea typeface="Montserrat Bold"/>
                <a:cs typeface="Montserrat Bold"/>
                <a:sym typeface="Montserrat Bold"/>
              </a:rPr>
              <a:t>20m</a:t>
            </a:r>
          </a:p>
        </p:txBody>
      </p:sp>
      <p:sp>
        <p:nvSpPr>
          <p:cNvPr id="87" name="TextBox 87"/>
          <p:cNvSpPr txBox="1"/>
          <p:nvPr/>
        </p:nvSpPr>
        <p:spPr>
          <a:xfrm rot="-1620">
            <a:off x="22847779" y="875043"/>
            <a:ext cx="2582589" cy="403517"/>
          </a:xfrm>
          <a:prstGeom prst="rect">
            <a:avLst/>
          </a:prstGeom>
        </p:spPr>
        <p:txBody>
          <a:bodyPr lIns="0" tIns="0" rIns="0" bIns="0" rtlCol="0" anchor="t">
            <a:spAutoFit/>
          </a:bodyPr>
          <a:lstStyle/>
          <a:p>
            <a:pPr algn="l">
              <a:lnSpc>
                <a:spcPts val="3326"/>
              </a:lnSpc>
            </a:pPr>
            <a:r>
              <a:rPr lang="en-US" sz="2376" spc="-16">
                <a:solidFill>
                  <a:srgbClr val="000000"/>
                </a:solidFill>
                <a:latin typeface="IBM Plex Sans"/>
                <a:ea typeface="IBM Plex Sans"/>
                <a:cs typeface="IBM Plex Sans"/>
                <a:sym typeface="IBM Plex Sans"/>
              </a:rPr>
              <a:t>TREE SCHEDULE</a:t>
            </a:r>
          </a:p>
        </p:txBody>
      </p:sp>
      <p:sp>
        <p:nvSpPr>
          <p:cNvPr id="88" name="TextBox 88"/>
          <p:cNvSpPr txBox="1"/>
          <p:nvPr/>
        </p:nvSpPr>
        <p:spPr>
          <a:xfrm rot="-1260">
            <a:off x="21876239" y="1502826"/>
            <a:ext cx="1111472" cy="325155"/>
          </a:xfrm>
          <a:prstGeom prst="rect">
            <a:avLst/>
          </a:prstGeom>
        </p:spPr>
        <p:txBody>
          <a:bodyPr lIns="0" tIns="0" rIns="0" bIns="0" rtlCol="0" anchor="t">
            <a:spAutoFit/>
          </a:bodyPr>
          <a:lstStyle/>
          <a:p>
            <a:pPr algn="l">
              <a:lnSpc>
                <a:spcPts val="2772"/>
              </a:lnSpc>
            </a:pPr>
            <a:r>
              <a:rPr lang="en-US" sz="1980" spc="-13">
                <a:solidFill>
                  <a:srgbClr val="000000"/>
                </a:solidFill>
                <a:latin typeface="IBM Plex Sans"/>
                <a:ea typeface="IBM Plex Sans"/>
                <a:cs typeface="IBM Plex Sans"/>
                <a:sym typeface="IBM Plex Sans"/>
              </a:rPr>
              <a:t>NUMBER</a:t>
            </a:r>
          </a:p>
        </p:txBody>
      </p:sp>
      <p:sp>
        <p:nvSpPr>
          <p:cNvPr id="89" name="TextBox 89"/>
          <p:cNvSpPr txBox="1"/>
          <p:nvPr/>
        </p:nvSpPr>
        <p:spPr>
          <a:xfrm rot="-1260">
            <a:off x="24131749" y="1502740"/>
            <a:ext cx="1581941" cy="325250"/>
          </a:xfrm>
          <a:prstGeom prst="rect">
            <a:avLst/>
          </a:prstGeom>
        </p:spPr>
        <p:txBody>
          <a:bodyPr lIns="0" tIns="0" rIns="0" bIns="0" rtlCol="0" anchor="t">
            <a:spAutoFit/>
          </a:bodyPr>
          <a:lstStyle/>
          <a:p>
            <a:pPr algn="l">
              <a:lnSpc>
                <a:spcPts val="2772"/>
              </a:lnSpc>
            </a:pPr>
            <a:r>
              <a:rPr lang="en-US" sz="1980" spc="-13">
                <a:solidFill>
                  <a:srgbClr val="000000"/>
                </a:solidFill>
                <a:latin typeface="IBM Plex Sans"/>
                <a:ea typeface="IBM Plex Sans"/>
                <a:cs typeface="IBM Plex Sans"/>
                <a:sym typeface="IBM Plex Sans"/>
              </a:rPr>
              <a:t>DESCRITION</a:t>
            </a:r>
          </a:p>
        </p:txBody>
      </p:sp>
      <p:sp>
        <p:nvSpPr>
          <p:cNvPr id="90" name="TextBox 90"/>
          <p:cNvSpPr txBox="1"/>
          <p:nvPr/>
        </p:nvSpPr>
        <p:spPr>
          <a:xfrm>
            <a:off x="27857958" y="18756963"/>
            <a:ext cx="491881" cy="687924"/>
          </a:xfrm>
          <a:prstGeom prst="rect">
            <a:avLst/>
          </a:prstGeom>
        </p:spPr>
        <p:txBody>
          <a:bodyPr lIns="0" tIns="0" rIns="0" bIns="0" rtlCol="0" anchor="t">
            <a:spAutoFit/>
          </a:bodyPr>
          <a:lstStyle/>
          <a:p>
            <a:pPr algn="l">
              <a:lnSpc>
                <a:spcPts val="2877"/>
              </a:lnSpc>
            </a:pPr>
            <a:r>
              <a:rPr lang="en-US" sz="1517" spc="-10">
                <a:solidFill>
                  <a:srgbClr val="000000"/>
                </a:solidFill>
                <a:latin typeface="IBM Plex Sans"/>
                <a:ea typeface="IBM Plex Sans"/>
                <a:cs typeface="IBM Plex Sans"/>
                <a:sym typeface="IBM Plex Sans"/>
              </a:rPr>
              <a:t>1:100 1:200</a:t>
            </a:r>
          </a:p>
        </p:txBody>
      </p:sp>
      <p:sp>
        <p:nvSpPr>
          <p:cNvPr id="91" name="TextBox 91"/>
          <p:cNvSpPr txBox="1"/>
          <p:nvPr/>
        </p:nvSpPr>
        <p:spPr>
          <a:xfrm>
            <a:off x="27870531" y="20446051"/>
            <a:ext cx="270948"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06</a:t>
            </a:r>
          </a:p>
        </p:txBody>
      </p:sp>
      <p:sp>
        <p:nvSpPr>
          <p:cNvPr id="92" name="TextBox 92"/>
          <p:cNvSpPr txBox="1"/>
          <p:nvPr/>
        </p:nvSpPr>
        <p:spPr>
          <a:xfrm>
            <a:off x="28485465" y="20446051"/>
            <a:ext cx="406432" cy="310286"/>
          </a:xfrm>
          <a:prstGeom prst="rect">
            <a:avLst/>
          </a:prstGeom>
        </p:spPr>
        <p:txBody>
          <a:bodyPr lIns="0" tIns="0" rIns="0" bIns="0" rtlCol="0" anchor="t">
            <a:spAutoFit/>
          </a:bodyPr>
          <a:lstStyle/>
          <a:p>
            <a:pPr algn="l">
              <a:lnSpc>
                <a:spcPts val="2633"/>
              </a:lnSpc>
            </a:pPr>
            <a:r>
              <a:rPr lang="en-US" sz="1880" spc="-13">
                <a:solidFill>
                  <a:srgbClr val="000000"/>
                </a:solidFill>
                <a:latin typeface="IBM Plex Sans"/>
                <a:ea typeface="IBM Plex Sans"/>
                <a:cs typeface="IBM Plex Sans"/>
                <a:sym typeface="IBM Plex Sans"/>
              </a:rPr>
              <a:t>901</a:t>
            </a:r>
          </a:p>
        </p:txBody>
      </p:sp>
      <p:sp>
        <p:nvSpPr>
          <p:cNvPr id="93" name="TextBox 93"/>
          <p:cNvSpPr txBox="1"/>
          <p:nvPr/>
        </p:nvSpPr>
        <p:spPr>
          <a:xfrm>
            <a:off x="27001089" y="20429972"/>
            <a:ext cx="621792"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SHIN</a:t>
            </a:r>
          </a:p>
        </p:txBody>
      </p:sp>
      <p:sp>
        <p:nvSpPr>
          <p:cNvPr id="94" name="TextBox 94"/>
          <p:cNvSpPr txBox="1"/>
          <p:nvPr/>
        </p:nvSpPr>
        <p:spPr>
          <a:xfrm>
            <a:off x="28891992" y="15958185"/>
            <a:ext cx="45101" cy="43644"/>
          </a:xfrm>
          <a:prstGeom prst="rect">
            <a:avLst/>
          </a:prstGeom>
        </p:spPr>
        <p:txBody>
          <a:bodyPr lIns="0" tIns="0" rIns="0" bIns="0" rtlCol="0" anchor="t">
            <a:spAutoFit/>
          </a:bodyPr>
          <a:lstStyle/>
          <a:p>
            <a:pPr algn="l">
              <a:lnSpc>
                <a:spcPts val="271"/>
              </a:lnSpc>
            </a:pPr>
            <a:r>
              <a:rPr lang="en-US" sz="482" spc="-3">
                <a:solidFill>
                  <a:srgbClr val="000000"/>
                </a:solidFill>
                <a:latin typeface="IBM Plex Sans"/>
                <a:ea typeface="IBM Plex Sans"/>
                <a:cs typeface="IBM Plex Sans"/>
                <a:sym typeface="IBM Plex Sans"/>
              </a:rPr>
              <a:t>C</a:t>
            </a:r>
          </a:p>
        </p:txBody>
      </p:sp>
      <p:sp>
        <p:nvSpPr>
          <p:cNvPr id="95" name="TextBox 95"/>
          <p:cNvSpPr txBox="1"/>
          <p:nvPr/>
        </p:nvSpPr>
        <p:spPr>
          <a:xfrm>
            <a:off x="27001470" y="16082000"/>
            <a:ext cx="2256739" cy="874004"/>
          </a:xfrm>
          <a:prstGeom prst="rect">
            <a:avLst/>
          </a:prstGeom>
        </p:spPr>
        <p:txBody>
          <a:bodyPr lIns="0" tIns="0" rIns="0" bIns="0" rtlCol="0" anchor="t">
            <a:spAutoFit/>
          </a:bodyPr>
          <a:lstStyle/>
          <a:p>
            <a:pPr algn="l">
              <a:lnSpc>
                <a:spcPts val="1129"/>
              </a:lnSpc>
            </a:pPr>
            <a:r>
              <a:rPr lang="en-US" sz="2009" spc="-14">
                <a:solidFill>
                  <a:srgbClr val="000000"/>
                </a:solidFill>
                <a:latin typeface="IBM Plex Sans"/>
                <a:ea typeface="IBM Plex Sans"/>
                <a:cs typeface="IBM Plex Sans"/>
                <a:sym typeface="IBM Plex Sans"/>
              </a:rPr>
              <a:t>JBKS Architects</a:t>
            </a:r>
          </a:p>
          <a:p>
            <a:pPr algn="l">
              <a:lnSpc>
                <a:spcPts val="863"/>
              </a:lnSpc>
            </a:pPr>
            <a:r>
              <a:rPr lang="en-US" sz="1004" spc="-7">
                <a:solidFill>
                  <a:srgbClr val="000000"/>
                </a:solidFill>
                <a:latin typeface="IBM Plex Sans"/>
                <a:ea typeface="IBM Plex Sans"/>
                <a:cs typeface="IBM Plex Sans"/>
                <a:sym typeface="IBM Plex Sans"/>
              </a:rPr>
              <a:t>architects urban designers landscape and product designers</a:t>
            </a:r>
          </a:p>
          <a:p>
            <a:pPr algn="l">
              <a:lnSpc>
                <a:spcPts val="2511"/>
              </a:lnSpc>
            </a:pPr>
            <a:r>
              <a:rPr lang="en-US" sz="1004" spc="-7">
                <a:solidFill>
                  <a:srgbClr val="000000"/>
                </a:solidFill>
                <a:latin typeface="IBM Plex Sans"/>
                <a:ea typeface="IBM Plex Sans"/>
                <a:cs typeface="IBM Plex Sans"/>
                <a:sym typeface="IBM Plex Sans"/>
              </a:rPr>
              <a:t>Suite 1, Parkwood Stud, London Road,</a:t>
            </a:r>
          </a:p>
          <a:p>
            <a:pPr algn="l">
              <a:lnSpc>
                <a:spcPts val="502"/>
              </a:lnSpc>
            </a:pPr>
            <a:r>
              <a:rPr lang="en-US" sz="1004" spc="-7">
                <a:solidFill>
                  <a:srgbClr val="000000"/>
                </a:solidFill>
                <a:latin typeface="IBM Plex Sans"/>
                <a:ea typeface="IBM Plex Sans"/>
                <a:cs typeface="IBM Plex Sans"/>
                <a:sym typeface="IBM Plex Sans"/>
              </a:rPr>
              <a:t>Aston Rowant, Oxon, OX49 5SP</a:t>
            </a:r>
          </a:p>
        </p:txBody>
      </p:sp>
      <p:sp>
        <p:nvSpPr>
          <p:cNvPr id="96" name="TextBox 96"/>
          <p:cNvSpPr txBox="1"/>
          <p:nvPr/>
        </p:nvSpPr>
        <p:spPr>
          <a:xfrm>
            <a:off x="29169360" y="20429972"/>
            <a:ext cx="289427" cy="339023"/>
          </a:xfrm>
          <a:prstGeom prst="rect">
            <a:avLst/>
          </a:prstGeom>
        </p:spPr>
        <p:txBody>
          <a:bodyPr lIns="0" tIns="0" rIns="0" bIns="0" rtlCol="0" anchor="t">
            <a:spAutoFit/>
          </a:bodyPr>
          <a:lstStyle/>
          <a:p>
            <a:pPr algn="l">
              <a:lnSpc>
                <a:spcPts val="2812"/>
              </a:lnSpc>
            </a:pPr>
            <a:r>
              <a:rPr lang="en-US" sz="2009" spc="-14">
                <a:solidFill>
                  <a:srgbClr val="000000"/>
                </a:solidFill>
                <a:latin typeface="IBM Plex Sans"/>
                <a:ea typeface="IBM Plex Sans"/>
                <a:cs typeface="IBM Plex Sans"/>
                <a:sym typeface="IBM Plex Sans"/>
              </a:rPr>
              <a:t>00</a:t>
            </a:r>
          </a:p>
        </p:txBody>
      </p:sp>
      <p:sp>
        <p:nvSpPr>
          <p:cNvPr id="97" name="TextBox 97"/>
          <p:cNvSpPr txBox="1"/>
          <p:nvPr/>
        </p:nvSpPr>
        <p:spPr>
          <a:xfrm>
            <a:off x="26983944" y="975179"/>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1.</a:t>
            </a:r>
          </a:p>
        </p:txBody>
      </p:sp>
      <p:sp>
        <p:nvSpPr>
          <p:cNvPr id="98" name="TextBox 98"/>
          <p:cNvSpPr txBox="1"/>
          <p:nvPr/>
        </p:nvSpPr>
        <p:spPr>
          <a:xfrm>
            <a:off x="26994231" y="32893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3.</a:t>
            </a:r>
          </a:p>
        </p:txBody>
      </p:sp>
      <p:sp>
        <p:nvSpPr>
          <p:cNvPr id="99" name="TextBox 99"/>
          <p:cNvSpPr txBox="1"/>
          <p:nvPr/>
        </p:nvSpPr>
        <p:spPr>
          <a:xfrm>
            <a:off x="26996136" y="2794073"/>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2.</a:t>
            </a:r>
          </a:p>
        </p:txBody>
      </p:sp>
      <p:sp>
        <p:nvSpPr>
          <p:cNvPr id="100" name="TextBox 100"/>
          <p:cNvSpPr txBox="1"/>
          <p:nvPr/>
        </p:nvSpPr>
        <p:spPr>
          <a:xfrm>
            <a:off x="26998422" y="3950408"/>
            <a:ext cx="130235"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4.</a:t>
            </a:r>
          </a:p>
        </p:txBody>
      </p:sp>
      <p:sp>
        <p:nvSpPr>
          <p:cNvPr id="101" name="TextBox 101"/>
          <p:cNvSpPr txBox="1"/>
          <p:nvPr/>
        </p:nvSpPr>
        <p:spPr>
          <a:xfrm>
            <a:off x="27011757" y="17340653"/>
            <a:ext cx="251736"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Job</a:t>
            </a:r>
          </a:p>
        </p:txBody>
      </p:sp>
      <p:sp>
        <p:nvSpPr>
          <p:cNvPr id="102" name="TextBox 102"/>
          <p:cNvSpPr txBox="1"/>
          <p:nvPr/>
        </p:nvSpPr>
        <p:spPr>
          <a:xfrm>
            <a:off x="26974038" y="19035341"/>
            <a:ext cx="390563"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Scale</a:t>
            </a:r>
          </a:p>
        </p:txBody>
      </p:sp>
      <p:sp>
        <p:nvSpPr>
          <p:cNvPr id="103" name="TextBox 103"/>
          <p:cNvSpPr txBox="1"/>
          <p:nvPr/>
        </p:nvSpPr>
        <p:spPr>
          <a:xfrm>
            <a:off x="27007185" y="18089318"/>
            <a:ext cx="381667" cy="366484"/>
          </a:xfrm>
          <a:prstGeom prst="rect">
            <a:avLst/>
          </a:prstGeom>
        </p:spPr>
        <p:txBody>
          <a:bodyPr lIns="0" tIns="0" rIns="0" bIns="0" rtlCol="0" anchor="t">
            <a:spAutoFit/>
          </a:bodyPr>
          <a:lstStyle/>
          <a:p>
            <a:pPr algn="l">
              <a:lnSpc>
                <a:spcPts val="1463"/>
              </a:lnSpc>
            </a:pPr>
            <a:r>
              <a:rPr lang="en-US" sz="1205" spc="-8">
                <a:solidFill>
                  <a:srgbClr val="000000"/>
                </a:solidFill>
                <a:latin typeface="IBM Plex Sans"/>
                <a:ea typeface="IBM Plex Sans"/>
                <a:cs typeface="IBM Plex Sans"/>
                <a:sym typeface="IBM Plex Sans"/>
              </a:rPr>
              <a:t>DWG Title</a:t>
            </a:r>
          </a:p>
        </p:txBody>
      </p:sp>
      <p:sp>
        <p:nvSpPr>
          <p:cNvPr id="104" name="TextBox 104"/>
          <p:cNvSpPr txBox="1"/>
          <p:nvPr/>
        </p:nvSpPr>
        <p:spPr>
          <a:xfrm>
            <a:off x="27009852" y="19412531"/>
            <a:ext cx="329813"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Date</a:t>
            </a:r>
          </a:p>
        </p:txBody>
      </p:sp>
      <p:sp>
        <p:nvSpPr>
          <p:cNvPr id="105" name="TextBox 105"/>
          <p:cNvSpPr txBox="1"/>
          <p:nvPr/>
        </p:nvSpPr>
        <p:spPr>
          <a:xfrm>
            <a:off x="27022425" y="19817153"/>
            <a:ext cx="598732" cy="332956"/>
          </a:xfrm>
          <a:prstGeom prst="rect">
            <a:avLst/>
          </a:prstGeom>
        </p:spPr>
        <p:txBody>
          <a:bodyPr lIns="0" tIns="0" rIns="0" bIns="0" rtlCol="0" anchor="t">
            <a:spAutoFit/>
          </a:bodyPr>
          <a:lstStyle/>
          <a:p>
            <a:pPr algn="l">
              <a:lnSpc>
                <a:spcPts val="3013"/>
              </a:lnSpc>
            </a:pPr>
            <a:r>
              <a:rPr lang="en-US" sz="1205" spc="-8">
                <a:solidFill>
                  <a:srgbClr val="000000"/>
                </a:solidFill>
                <a:latin typeface="IBM Plex Sans"/>
                <a:ea typeface="IBM Plex Sans"/>
                <a:cs typeface="IBM Plex Sans"/>
                <a:sym typeface="IBM Plex Sans"/>
              </a:rPr>
              <a:t>Dwg No.</a:t>
            </a:r>
          </a:p>
        </p:txBody>
      </p:sp>
      <p:sp>
        <p:nvSpPr>
          <p:cNvPr id="106" name="TextBox 106"/>
          <p:cNvSpPr txBox="1"/>
          <p:nvPr/>
        </p:nvSpPr>
        <p:spPr>
          <a:xfrm>
            <a:off x="29291661" y="18738161"/>
            <a:ext cx="190986" cy="679285"/>
          </a:xfrm>
          <a:prstGeom prst="rect">
            <a:avLst/>
          </a:prstGeom>
        </p:spPr>
        <p:txBody>
          <a:bodyPr lIns="0" tIns="0" rIns="0" bIns="0" rtlCol="0" anchor="t">
            <a:spAutoFit/>
          </a:bodyPr>
          <a:lstStyle/>
          <a:p>
            <a:pPr algn="just">
              <a:lnSpc>
                <a:spcPts val="2877"/>
              </a:lnSpc>
            </a:pPr>
            <a:r>
              <a:rPr lang="en-US" sz="1205" spc="-8">
                <a:solidFill>
                  <a:srgbClr val="000000"/>
                </a:solidFill>
                <a:latin typeface="IBM Plex Sans"/>
                <a:ea typeface="IBM Plex Sans"/>
                <a:cs typeface="IBM Plex Sans"/>
                <a:sym typeface="IBM Plex Sans"/>
              </a:rPr>
              <a:t>A1 A3</a:t>
            </a:r>
          </a:p>
        </p:txBody>
      </p:sp>
      <p:sp>
        <p:nvSpPr>
          <p:cNvPr id="107" name="TextBox 107"/>
          <p:cNvSpPr txBox="1"/>
          <p:nvPr/>
        </p:nvSpPr>
        <p:spPr>
          <a:xfrm>
            <a:off x="29199459" y="19947455"/>
            <a:ext cx="277654" cy="199606"/>
          </a:xfrm>
          <a:prstGeom prst="rect">
            <a:avLst/>
          </a:prstGeom>
        </p:spPr>
        <p:txBody>
          <a:bodyPr lIns="0" tIns="0" rIns="0" bIns="0" rtlCol="0" anchor="t">
            <a:spAutoFit/>
          </a:bodyPr>
          <a:lstStyle/>
          <a:p>
            <a:pPr algn="l">
              <a:lnSpc>
                <a:spcPts val="1687"/>
              </a:lnSpc>
            </a:pPr>
            <a:r>
              <a:rPr lang="en-US" sz="1205" spc="-8">
                <a:solidFill>
                  <a:srgbClr val="000000"/>
                </a:solidFill>
                <a:latin typeface="IBM Plex Sans"/>
                <a:ea typeface="IBM Plex Sans"/>
                <a:cs typeface="IBM Plex Sans"/>
                <a:sym typeface="IBM Plex Sans"/>
              </a:rPr>
              <a:t>Rev</a:t>
            </a:r>
          </a:p>
        </p:txBody>
      </p:sp>
      <p:sp>
        <p:nvSpPr>
          <p:cNvPr id="108" name="TextBox 108"/>
          <p:cNvSpPr txBox="1"/>
          <p:nvPr/>
        </p:nvSpPr>
        <p:spPr>
          <a:xfrm>
            <a:off x="27315033" y="1003754"/>
            <a:ext cx="2145240" cy="3642312"/>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No deviation may be made from the details shown on this prior permission of the architects. found between this drawing and any other document should be referred immediately to the Architects. IF IN ANY DOUBT ASK.</a:t>
            </a:r>
          </a:p>
          <a:p>
            <a:pPr algn="l">
              <a:lnSpc>
                <a:spcPts val="3013"/>
              </a:lnSpc>
            </a:pPr>
            <a:r>
              <a:rPr lang="en-US" sz="1205" spc="-8">
                <a:solidFill>
                  <a:srgbClr val="000000"/>
                </a:solidFill>
                <a:latin typeface="IBM Plex Sans"/>
                <a:ea typeface="IBM Plex Sans"/>
                <a:cs typeface="IBM Plex Sans"/>
                <a:sym typeface="IBM Plex Sans"/>
              </a:rPr>
              <a:t>No dimensions should be</a:t>
            </a:r>
          </a:p>
          <a:p>
            <a:pPr algn="l">
              <a:lnSpc>
                <a:spcPts val="602"/>
              </a:lnSpc>
            </a:pPr>
            <a:r>
              <a:rPr lang="en-US" sz="1205" spc="-8">
                <a:solidFill>
                  <a:srgbClr val="000000"/>
                </a:solidFill>
                <a:latin typeface="IBM Plex Sans"/>
                <a:ea typeface="IBM Plex Sans"/>
                <a:cs typeface="IBM Plex Sans"/>
                <a:sym typeface="IBM Plex Sans"/>
              </a:rPr>
              <a:t>scaled from this drawing.</a:t>
            </a:r>
          </a:p>
          <a:p>
            <a:pPr algn="l">
              <a:lnSpc>
                <a:spcPts val="3013"/>
              </a:lnSpc>
            </a:pPr>
            <a:r>
              <a:rPr lang="en-US" sz="1205" spc="3">
                <a:solidFill>
                  <a:srgbClr val="000000"/>
                </a:solidFill>
                <a:latin typeface="IBM Plex Sans"/>
                <a:ea typeface="IBM Plex Sans"/>
                <a:cs typeface="IBM Plex Sans"/>
                <a:sym typeface="IBM Plex Sans"/>
              </a:rPr>
              <a:t>This drawing is to be removed</a:t>
            </a:r>
          </a:p>
          <a:p>
            <a:pPr algn="l">
              <a:lnSpc>
                <a:spcPts val="602"/>
              </a:lnSpc>
            </a:pPr>
            <a:r>
              <a:rPr lang="en-US" sz="1205" spc="-8">
                <a:solidFill>
                  <a:srgbClr val="000000"/>
                </a:solidFill>
                <a:latin typeface="IBM Plex Sans"/>
                <a:ea typeface="IBM Plex Sans"/>
                <a:cs typeface="IBM Plex Sans"/>
                <a:sym typeface="IBM Plex Sans"/>
              </a:rPr>
              <a:t>from currency immediately a</a:t>
            </a:r>
          </a:p>
          <a:p>
            <a:pPr algn="l">
              <a:lnSpc>
                <a:spcPts val="1983"/>
              </a:lnSpc>
            </a:pPr>
            <a:r>
              <a:rPr lang="en-US" sz="1205" spc="-8">
                <a:solidFill>
                  <a:srgbClr val="000000"/>
                </a:solidFill>
                <a:latin typeface="IBM Plex Sans"/>
                <a:ea typeface="IBM Plex Sans"/>
                <a:cs typeface="IBM Plex Sans"/>
                <a:sym typeface="IBM Plex Sans"/>
              </a:rPr>
              <a:t>revised version is issued.</a:t>
            </a:r>
          </a:p>
          <a:p>
            <a:pPr algn="l">
              <a:lnSpc>
                <a:spcPts val="3013"/>
              </a:lnSpc>
            </a:pPr>
            <a:r>
              <a:rPr lang="en-US" sz="1205" spc="-1">
                <a:solidFill>
                  <a:srgbClr val="000000"/>
                </a:solidFill>
                <a:latin typeface="IBM Plex Sans"/>
                <a:ea typeface="IBM Plex Sans"/>
                <a:cs typeface="IBM Plex Sans"/>
                <a:sym typeface="IBM Plex Sans"/>
              </a:rPr>
              <a:t>All rights described in Chapter</a:t>
            </a:r>
          </a:p>
          <a:p>
            <a:pPr algn="l">
              <a:lnSpc>
                <a:spcPts val="602"/>
              </a:lnSpc>
            </a:pPr>
            <a:r>
              <a:rPr lang="en-US" sz="1205" spc="-8">
                <a:solidFill>
                  <a:srgbClr val="000000"/>
                </a:solidFill>
                <a:latin typeface="IBM Plex Sans"/>
                <a:ea typeface="IBM Plex Sans"/>
                <a:cs typeface="IBM Plex Sans"/>
                <a:sym typeface="IBM Plex Sans"/>
              </a:rPr>
              <a:t>IV of the Copyright, Desings</a:t>
            </a:r>
          </a:p>
          <a:p>
            <a:pPr algn="l">
              <a:lnSpc>
                <a:spcPts val="2007"/>
              </a:lnSpc>
            </a:pPr>
            <a:r>
              <a:rPr lang="en-US" sz="1205" spc="14">
                <a:solidFill>
                  <a:srgbClr val="000000"/>
                </a:solidFill>
                <a:latin typeface="IBM Plex Sans"/>
                <a:ea typeface="IBM Plex Sans"/>
                <a:cs typeface="IBM Plex Sans"/>
                <a:sym typeface="IBM Plex Sans"/>
              </a:rPr>
              <a:t>and Patents Act of 1988 have</a:t>
            </a:r>
          </a:p>
          <a:p>
            <a:pPr algn="l">
              <a:lnSpc>
                <a:spcPts val="602"/>
              </a:lnSpc>
            </a:pPr>
            <a:r>
              <a:rPr lang="en-US" sz="1205" spc="-8">
                <a:solidFill>
                  <a:srgbClr val="000000"/>
                </a:solidFill>
                <a:latin typeface="IBM Plex Sans"/>
                <a:ea typeface="IBM Plex Sans"/>
                <a:cs typeface="IBM Plex Sans"/>
                <a:sym typeface="IBM Plex Sans"/>
              </a:rPr>
              <a:t>been generally asserted.</a:t>
            </a:r>
          </a:p>
        </p:txBody>
      </p:sp>
      <p:sp>
        <p:nvSpPr>
          <p:cNvPr id="109" name="TextBox 109"/>
          <p:cNvSpPr txBox="1"/>
          <p:nvPr/>
        </p:nvSpPr>
        <p:spPr>
          <a:xfrm>
            <a:off x="27324177" y="1334081"/>
            <a:ext cx="590198"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drawing </a:t>
            </a:r>
          </a:p>
        </p:txBody>
      </p:sp>
      <p:sp>
        <p:nvSpPr>
          <p:cNvPr id="110" name="TextBox 110"/>
          <p:cNvSpPr txBox="1"/>
          <p:nvPr/>
        </p:nvSpPr>
        <p:spPr>
          <a:xfrm>
            <a:off x="28233233" y="1334081"/>
            <a:ext cx="538124"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without </a:t>
            </a:r>
          </a:p>
        </p:txBody>
      </p:sp>
      <p:sp>
        <p:nvSpPr>
          <p:cNvPr id="111" name="TextBox 111"/>
          <p:cNvSpPr txBox="1"/>
          <p:nvPr/>
        </p:nvSpPr>
        <p:spPr>
          <a:xfrm>
            <a:off x="27329130" y="1666313"/>
            <a:ext cx="31272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Any </a:t>
            </a:r>
          </a:p>
        </p:txBody>
      </p:sp>
      <p:sp>
        <p:nvSpPr>
          <p:cNvPr id="112" name="TextBox 112"/>
          <p:cNvSpPr txBox="1"/>
          <p:nvPr/>
        </p:nvSpPr>
        <p:spPr>
          <a:xfrm>
            <a:off x="27901773" y="1666313"/>
            <a:ext cx="876605" cy="171031"/>
          </a:xfrm>
          <a:prstGeom prst="rect">
            <a:avLst/>
          </a:prstGeom>
        </p:spPr>
        <p:txBody>
          <a:bodyPr lIns="0" tIns="0" rIns="0" bIns="0" rtlCol="0" anchor="t">
            <a:spAutoFit/>
          </a:bodyPr>
          <a:lstStyle/>
          <a:p>
            <a:pPr algn="l">
              <a:lnSpc>
                <a:spcPts val="1305"/>
              </a:lnSpc>
            </a:pPr>
            <a:r>
              <a:rPr lang="en-US" sz="1205" spc="-8">
                <a:solidFill>
                  <a:srgbClr val="000000"/>
                </a:solidFill>
                <a:latin typeface="IBM Plex Sans"/>
                <a:ea typeface="IBM Plex Sans"/>
                <a:cs typeface="IBM Plex Sans"/>
                <a:sym typeface="IBM Plex Sans"/>
              </a:rPr>
              <a:t>discrepancy </a:t>
            </a:r>
          </a:p>
        </p:txBody>
      </p:sp>
      <p:sp>
        <p:nvSpPr>
          <p:cNvPr id="113" name="TextBox 113"/>
          <p:cNvSpPr txBox="1"/>
          <p:nvPr/>
        </p:nvSpPr>
        <p:spPr>
          <a:xfrm>
            <a:off x="27010985" y="16896836"/>
            <a:ext cx="1171851" cy="274282"/>
          </a:xfrm>
          <a:prstGeom prst="rect">
            <a:avLst/>
          </a:prstGeom>
        </p:spPr>
        <p:txBody>
          <a:bodyPr lIns="0" tIns="0" rIns="0" bIns="0" rtlCol="0" anchor="t">
            <a:spAutoFit/>
          </a:bodyPr>
          <a:lstStyle/>
          <a:p>
            <a:pPr algn="l">
              <a:lnSpc>
                <a:spcPts val="2511"/>
              </a:lnSpc>
            </a:pPr>
            <a:r>
              <a:rPr lang="en-US" sz="1004" spc="-7">
                <a:solidFill>
                  <a:srgbClr val="000000"/>
                </a:solidFill>
                <a:latin typeface="IBM Plex Sans"/>
                <a:ea typeface="IBM Plex Sans"/>
                <a:cs typeface="IBM Plex Sans"/>
                <a:sym typeface="IBM Plex Sans"/>
              </a:rPr>
              <a:t>Tel: (01844) 350101</a:t>
            </a:r>
          </a:p>
        </p:txBody>
      </p:sp>
      <p:sp>
        <p:nvSpPr>
          <p:cNvPr id="114" name="TextBox 114"/>
          <p:cNvSpPr txBox="1"/>
          <p:nvPr/>
        </p:nvSpPr>
        <p:spPr>
          <a:xfrm>
            <a:off x="28856940" y="18762059"/>
            <a:ext cx="211341" cy="691839"/>
          </a:xfrm>
          <a:prstGeom prst="rect">
            <a:avLst/>
          </a:prstGeom>
        </p:spPr>
        <p:txBody>
          <a:bodyPr lIns="0" tIns="0" rIns="0" bIns="0" rtlCol="0" anchor="t">
            <a:spAutoFit/>
          </a:bodyPr>
          <a:lstStyle/>
          <a:p>
            <a:pPr algn="just">
              <a:lnSpc>
                <a:spcPts val="2877"/>
              </a:lnSpc>
            </a:pPr>
            <a:r>
              <a:rPr lang="en-US" sz="1607" spc="-11">
                <a:solidFill>
                  <a:srgbClr val="000000"/>
                </a:solidFill>
                <a:latin typeface="IBM Plex Sans"/>
                <a:ea typeface="IBM Plex Sans"/>
                <a:cs typeface="IBM Plex Sans"/>
                <a:sym typeface="IBM Plex Sans"/>
              </a:rPr>
              <a:t>@ @</a:t>
            </a:r>
          </a:p>
        </p:txBody>
      </p:sp>
      <p:sp>
        <p:nvSpPr>
          <p:cNvPr id="115" name="TextBox 115"/>
          <p:cNvSpPr txBox="1"/>
          <p:nvPr/>
        </p:nvSpPr>
        <p:spPr>
          <a:xfrm>
            <a:off x="28070175" y="19492817"/>
            <a:ext cx="937403" cy="326460"/>
          </a:xfrm>
          <a:prstGeom prst="rect">
            <a:avLst/>
          </a:prstGeom>
        </p:spPr>
        <p:txBody>
          <a:bodyPr lIns="0" tIns="0" rIns="0" bIns="0" rtlCol="0" anchor="t">
            <a:spAutoFit/>
          </a:bodyPr>
          <a:lstStyle/>
          <a:p>
            <a:pPr algn="l">
              <a:lnSpc>
                <a:spcPts val="2877"/>
              </a:lnSpc>
            </a:pPr>
            <a:r>
              <a:rPr lang="en-US" sz="1607" spc="-11">
                <a:solidFill>
                  <a:srgbClr val="000000"/>
                </a:solidFill>
                <a:latin typeface="IBM Plex Sans"/>
                <a:ea typeface="IBM Plex Sans"/>
                <a:cs typeface="IBM Plex Sans"/>
                <a:sym typeface="IBM Plex Sans"/>
              </a:rPr>
              <a:t>April 2024</a:t>
            </a:r>
          </a:p>
        </p:txBody>
      </p:sp>
      <p:sp>
        <p:nvSpPr>
          <p:cNvPr id="116" name="TextBox 116"/>
          <p:cNvSpPr txBox="1"/>
          <p:nvPr/>
        </p:nvSpPr>
        <p:spPr>
          <a:xfrm rot="-5400000">
            <a:off x="25718204" y="16896074"/>
            <a:ext cx="8153029" cy="99803"/>
          </a:xfrm>
          <a:prstGeom prst="rect">
            <a:avLst/>
          </a:prstGeom>
        </p:spPr>
        <p:txBody>
          <a:bodyPr lIns="0" tIns="0" rIns="0" bIns="0" rtlCol="0" anchor="t">
            <a:spAutoFit/>
          </a:bodyPr>
          <a:lstStyle/>
          <a:p>
            <a:pPr algn="l">
              <a:lnSpc>
                <a:spcPts val="843"/>
              </a:lnSpc>
            </a:pPr>
            <a:r>
              <a:rPr lang="en-US" sz="602" spc="-4">
                <a:solidFill>
                  <a:srgbClr val="000000"/>
                </a:solidFill>
                <a:latin typeface="IBM Plex Sans"/>
                <a:ea typeface="IBM Plex Sans"/>
                <a:cs typeface="IBM Plex Sans"/>
                <a:sym typeface="IBM Plex Sans"/>
              </a:rPr>
              <a:t>Y:\Shared\JBKS Project Files\SHIN - Shinfield Community Church\STAGE 3_DEVELOPED DESIGN\07_DRAWINGS\02_PLANNING DRG's\01_JBKS DRG's\01_DWGs\01_CURRENT\SHIN_06.901.00_Proposed Landscaping Plan.dwg</a:t>
            </a:r>
          </a:p>
        </p:txBody>
      </p:sp>
      <p:sp>
        <p:nvSpPr>
          <p:cNvPr id="117" name="TextBox 117"/>
          <p:cNvSpPr txBox="1"/>
          <p:nvPr/>
        </p:nvSpPr>
        <p:spPr>
          <a:xfrm>
            <a:off x="27006804" y="575739"/>
            <a:ext cx="98330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NOTES:</a:t>
            </a:r>
          </a:p>
        </p:txBody>
      </p:sp>
      <p:sp>
        <p:nvSpPr>
          <p:cNvPr id="118" name="TextBox 118"/>
          <p:cNvSpPr txBox="1"/>
          <p:nvPr/>
        </p:nvSpPr>
        <p:spPr>
          <a:xfrm>
            <a:off x="27006423" y="5175933"/>
            <a:ext cx="1171223"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LEGEND:</a:t>
            </a:r>
          </a:p>
        </p:txBody>
      </p:sp>
      <p:sp>
        <p:nvSpPr>
          <p:cNvPr id="119" name="TextBox 119"/>
          <p:cNvSpPr txBox="1"/>
          <p:nvPr/>
        </p:nvSpPr>
        <p:spPr>
          <a:xfrm>
            <a:off x="27007185" y="10742343"/>
            <a:ext cx="1417444" cy="339023"/>
          </a:xfrm>
          <a:prstGeom prst="rect">
            <a:avLst/>
          </a:prstGeom>
        </p:spPr>
        <p:txBody>
          <a:bodyPr lIns="0" tIns="0" rIns="0" bIns="0" rtlCol="0" anchor="t">
            <a:spAutoFit/>
          </a:bodyPr>
          <a:lstStyle/>
          <a:p>
            <a:pPr algn="l">
              <a:lnSpc>
                <a:spcPts val="2812"/>
              </a:lnSpc>
            </a:pPr>
            <a:r>
              <a:rPr lang="en-US" sz="2009" spc="-44">
                <a:solidFill>
                  <a:srgbClr val="000000"/>
                </a:solidFill>
                <a:latin typeface="Montserrat"/>
                <a:ea typeface="Montserrat"/>
                <a:cs typeface="Montserrat"/>
                <a:sym typeface="Montserrat"/>
              </a:rPr>
              <a:t>REVISIONS</a:t>
            </a:r>
          </a:p>
        </p:txBody>
      </p:sp>
      <p:sp>
        <p:nvSpPr>
          <p:cNvPr id="120" name="TextBox 120"/>
          <p:cNvSpPr txBox="1"/>
          <p:nvPr/>
        </p:nvSpPr>
        <p:spPr>
          <a:xfrm>
            <a:off x="27723465" y="15452846"/>
            <a:ext cx="1081878" cy="268110"/>
          </a:xfrm>
          <a:prstGeom prst="rect">
            <a:avLst/>
          </a:prstGeom>
        </p:spPr>
        <p:txBody>
          <a:bodyPr lIns="0" tIns="0" rIns="0" bIns="0" rtlCol="0" anchor="t">
            <a:spAutoFit/>
          </a:bodyPr>
          <a:lstStyle/>
          <a:p>
            <a:pPr algn="l">
              <a:lnSpc>
                <a:spcPts val="2239"/>
              </a:lnSpc>
            </a:pPr>
            <a:r>
              <a:rPr lang="en-US" sz="1599" spc="-35">
                <a:solidFill>
                  <a:srgbClr val="000000"/>
                </a:solidFill>
                <a:latin typeface="Montserrat"/>
                <a:ea typeface="Montserrat"/>
                <a:cs typeface="Montserrat"/>
                <a:sym typeface="Montserrat"/>
              </a:rPr>
              <a:t>PLANNING</a:t>
            </a:r>
          </a:p>
        </p:txBody>
      </p:sp>
      <p:sp>
        <p:nvSpPr>
          <p:cNvPr id="121" name="TextBox 121"/>
          <p:cNvSpPr txBox="1"/>
          <p:nvPr/>
        </p:nvSpPr>
        <p:spPr>
          <a:xfrm>
            <a:off x="27756612" y="17362780"/>
            <a:ext cx="1582998" cy="606514"/>
          </a:xfrm>
          <a:prstGeom prst="rect">
            <a:avLst/>
          </a:prstGeom>
        </p:spPr>
        <p:txBody>
          <a:bodyPr lIns="0" tIns="0" rIns="0" bIns="0" rtlCol="0" anchor="t">
            <a:spAutoFit/>
          </a:bodyPr>
          <a:lstStyle/>
          <a:p>
            <a:pPr algn="ctr">
              <a:lnSpc>
                <a:spcPts val="1599"/>
              </a:lnSpc>
            </a:pPr>
            <a:r>
              <a:rPr lang="en-US" sz="1332" spc="-9">
                <a:solidFill>
                  <a:srgbClr val="000000"/>
                </a:solidFill>
                <a:latin typeface="IBM Plex Sans"/>
                <a:ea typeface="IBM Plex Sans"/>
                <a:cs typeface="IBM Plex Sans"/>
                <a:sym typeface="IBM Plex Sans"/>
              </a:rPr>
              <a:t>Shinfield Community Church, Shinfield, Reading</a:t>
            </a:r>
          </a:p>
        </p:txBody>
      </p:sp>
      <p:sp>
        <p:nvSpPr>
          <p:cNvPr id="122" name="TextBox 122"/>
          <p:cNvSpPr txBox="1"/>
          <p:nvPr/>
        </p:nvSpPr>
        <p:spPr>
          <a:xfrm>
            <a:off x="1187577" y="20294317"/>
            <a:ext cx="165449" cy="404651"/>
          </a:xfrm>
          <a:prstGeom prst="rect">
            <a:avLst/>
          </a:prstGeom>
        </p:spPr>
        <p:txBody>
          <a:bodyPr lIns="0" tIns="0" rIns="0" bIns="0" rtlCol="0" anchor="t">
            <a:spAutoFit/>
          </a:bodyPr>
          <a:lstStyle/>
          <a:p>
            <a:pPr algn="l">
              <a:lnSpc>
                <a:spcPts val="3274"/>
              </a:lnSpc>
            </a:pPr>
            <a:r>
              <a:rPr lang="en-US" sz="2339">
                <a:solidFill>
                  <a:srgbClr val="000000"/>
                </a:solidFill>
                <a:latin typeface="Tahoma"/>
                <a:ea typeface="Tahoma"/>
                <a:cs typeface="Tahoma"/>
                <a:sym typeface="Tahoma"/>
              </a:rPr>
              <a:t>1</a:t>
            </a:r>
          </a:p>
        </p:txBody>
      </p:sp>
      <p:sp>
        <p:nvSpPr>
          <p:cNvPr id="123" name="TextBox 123"/>
          <p:cNvSpPr txBox="1"/>
          <p:nvPr/>
        </p:nvSpPr>
        <p:spPr>
          <a:xfrm>
            <a:off x="1725930" y="20286697"/>
            <a:ext cx="3643293" cy="393002"/>
          </a:xfrm>
          <a:prstGeom prst="rect">
            <a:avLst/>
          </a:prstGeom>
        </p:spPr>
        <p:txBody>
          <a:bodyPr lIns="0" tIns="0" rIns="0" bIns="0" rtlCol="0" anchor="t">
            <a:spAutoFit/>
          </a:bodyPr>
          <a:lstStyle/>
          <a:p>
            <a:pPr algn="r">
              <a:lnSpc>
                <a:spcPts val="1590"/>
              </a:lnSpc>
            </a:pPr>
            <a:r>
              <a:rPr lang="en-US" sz="2339">
                <a:solidFill>
                  <a:srgbClr val="000000"/>
                </a:solidFill>
                <a:latin typeface="Tahoma"/>
                <a:ea typeface="Tahoma"/>
                <a:cs typeface="Tahoma"/>
                <a:sym typeface="Tahoma"/>
              </a:rPr>
              <a:t>Proposed Landscaping Plan</a:t>
            </a:r>
          </a:p>
          <a:p>
            <a:pPr algn="r">
              <a:lnSpc>
                <a:spcPts val="2436"/>
              </a:lnSpc>
            </a:pPr>
            <a:r>
              <a:rPr lang="en-US" sz="974">
                <a:solidFill>
                  <a:srgbClr val="000000"/>
                </a:solidFill>
                <a:latin typeface="Tahoma"/>
                <a:ea typeface="Tahoma"/>
                <a:cs typeface="Tahoma"/>
                <a:sym typeface="Tahoma"/>
              </a:rPr>
              <a:t>Scale: 1 : 100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27FF75A6E1C24D80D97024067DBD47" ma:contentTypeVersion="18" ma:contentTypeDescription="Create a new document." ma:contentTypeScope="" ma:versionID="a082e7c466142f573b201638ec11dcb6">
  <xsd:schema xmlns:xsd="http://www.w3.org/2001/XMLSchema" xmlns:xs="http://www.w3.org/2001/XMLSchema" xmlns:p="http://schemas.microsoft.com/office/2006/metadata/properties" xmlns:ns2="123ae9f8-f0d6-4aa0-8d6d-2edb90124407" xmlns:ns3="20d27ba8-c6a3-427c-9e1f-4e9a0dda585d" targetNamespace="http://schemas.microsoft.com/office/2006/metadata/properties" ma:root="true" ma:fieldsID="f508763abe33f2351a67b9945285c498" ns2:_="" ns3:_="">
    <xsd:import namespace="123ae9f8-f0d6-4aa0-8d6d-2edb90124407"/>
    <xsd:import namespace="20d27ba8-c6a3-427c-9e1f-4e9a0dda58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3ae9f8-f0d6-4aa0-8d6d-2edb9012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b80e92-5171-4af1-8c51-dd28076cb5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d27ba8-c6a3-427c-9e1f-4e9a0dda585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cba207-0e5c-473f-9a45-fcf12612db9a}" ma:internalName="TaxCatchAll" ma:showField="CatchAllData" ma:web="20d27ba8-c6a3-427c-9e1f-4e9a0dda58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04425-DD69-41D7-8AEF-9911BBA28739}">
  <ds:schemaRefs>
    <ds:schemaRef ds:uri="http://schemas.microsoft.com/sharepoint/v3/contenttype/forms"/>
  </ds:schemaRefs>
</ds:datastoreItem>
</file>

<file path=customXml/itemProps2.xml><?xml version="1.0" encoding="utf-8"?>
<ds:datastoreItem xmlns:ds="http://schemas.openxmlformats.org/officeDocument/2006/customXml" ds:itemID="{282A4436-FEF0-48BF-A2C8-44E1F67440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3ae9f8-f0d6-4aa0-8d6d-2edb90124407"/>
    <ds:schemaRef ds:uri="20d27ba8-c6a3-427c-9e1f-4e9a0dda58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2396</Words>
  <Application>Microsoft Office PowerPoint</Application>
  <PresentationFormat>Custom</PresentationFormat>
  <Paragraphs>616</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Open Sans</vt:lpstr>
      <vt:lpstr>Montserrat Bold</vt:lpstr>
      <vt:lpstr>IBM Plex Sans</vt:lpstr>
      <vt:lpstr>Montserrat</vt:lpstr>
      <vt:lpstr>Tahoma</vt:lpstr>
      <vt:lpstr>Comic Sans Italics</vt:lpstr>
      <vt:lpstr>Arial</vt:lpstr>
      <vt:lpstr>Calibri (MS)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Drawings submitted to pre-planning 25 April 2024 reduced.pdf</dc:title>
  <cp:lastModifiedBy>Nathan Hunt</cp:lastModifiedBy>
  <cp:revision>1</cp:revision>
  <dcterms:created xsi:type="dcterms:W3CDTF">2006-08-16T00:00:00Z</dcterms:created>
  <dcterms:modified xsi:type="dcterms:W3CDTF">2024-08-14T15:32:33Z</dcterms:modified>
  <dc:identifier>DAGN18zVIUQ</dc:identifier>
</cp:coreProperties>
</file>